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sldIdLst>
    <p:sldId id="256" r:id="rId2"/>
    <p:sldId id="316" r:id="rId3"/>
    <p:sldId id="315" r:id="rId4"/>
    <p:sldId id="317" r:id="rId5"/>
    <p:sldId id="318" r:id="rId6"/>
    <p:sldId id="319" r:id="rId7"/>
    <p:sldId id="320" r:id="rId8"/>
    <p:sldId id="321" r:id="rId9"/>
    <p:sldId id="346" r:id="rId10"/>
    <p:sldId id="347" r:id="rId11"/>
    <p:sldId id="348" r:id="rId12"/>
    <p:sldId id="349" r:id="rId13"/>
    <p:sldId id="396" r:id="rId14"/>
    <p:sldId id="398" r:id="rId15"/>
    <p:sldId id="397" r:id="rId16"/>
    <p:sldId id="350" r:id="rId17"/>
    <p:sldId id="351" r:id="rId18"/>
    <p:sldId id="352" r:id="rId19"/>
    <p:sldId id="354" r:id="rId20"/>
    <p:sldId id="355" r:id="rId21"/>
    <p:sldId id="357" r:id="rId22"/>
    <p:sldId id="358" r:id="rId23"/>
    <p:sldId id="356" r:id="rId24"/>
    <p:sldId id="359" r:id="rId25"/>
    <p:sldId id="360" r:id="rId26"/>
    <p:sldId id="361" r:id="rId27"/>
    <p:sldId id="362" r:id="rId28"/>
    <p:sldId id="402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71" r:id="rId37"/>
    <p:sldId id="372" r:id="rId38"/>
    <p:sldId id="373" r:id="rId39"/>
    <p:sldId id="374" r:id="rId40"/>
    <p:sldId id="375" r:id="rId41"/>
    <p:sldId id="376" r:id="rId42"/>
    <p:sldId id="377" r:id="rId43"/>
    <p:sldId id="378" r:id="rId44"/>
    <p:sldId id="379" r:id="rId45"/>
    <p:sldId id="380" r:id="rId46"/>
    <p:sldId id="381" r:id="rId47"/>
    <p:sldId id="382" r:id="rId48"/>
    <p:sldId id="383" r:id="rId49"/>
    <p:sldId id="384" r:id="rId50"/>
    <p:sldId id="385" r:id="rId51"/>
    <p:sldId id="386" r:id="rId52"/>
    <p:sldId id="387" r:id="rId53"/>
    <p:sldId id="388" r:id="rId54"/>
    <p:sldId id="389" r:id="rId55"/>
    <p:sldId id="390" r:id="rId56"/>
    <p:sldId id="391" r:id="rId57"/>
    <p:sldId id="392" r:id="rId58"/>
    <p:sldId id="393" r:id="rId59"/>
    <p:sldId id="394" r:id="rId60"/>
  </p:sldIdLst>
  <p:sldSz cx="12192000" cy="6858000"/>
  <p:notesSz cx="6858000" cy="9144000"/>
  <p:custDataLst>
    <p:tags r:id="rId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0A40"/>
    <a:srgbClr val="A91F24"/>
    <a:srgbClr val="1F4E79"/>
    <a:srgbClr val="A73461"/>
    <a:srgbClr val="AD7CD6"/>
    <a:srgbClr val="5B9BD5"/>
    <a:srgbClr val="00B050"/>
    <a:srgbClr val="002060"/>
    <a:srgbClr val="DC1111"/>
    <a:srgbClr val="01A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41" autoAdjust="0"/>
    <p:restoredTop sz="94660"/>
  </p:normalViewPr>
  <p:slideViewPr>
    <p:cSldViewPr snapToGrid="0">
      <p:cViewPr varScale="1">
        <p:scale>
          <a:sx n="62" d="100"/>
          <a:sy n="62" d="100"/>
        </p:scale>
        <p:origin x="9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AECE4-D632-437F-9C42-22F9B76FE28B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ECA83-BC4F-44D2-9786-4893DCA926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/>
          <p:cNvSpPr>
            <a:spLocks noChangeArrowheads="1"/>
          </p:cNvSpPr>
          <p:nvPr userDrawn="1"/>
        </p:nvSpPr>
        <p:spPr bwMode="auto">
          <a:xfrm>
            <a:off x="0" y="6708236"/>
            <a:ext cx="12192000" cy="149763"/>
          </a:xfrm>
          <a:prstGeom prst="roundRect">
            <a:avLst>
              <a:gd name="adj" fmla="val 0"/>
            </a:avLst>
          </a:prstGeom>
          <a:solidFill>
            <a:srgbClr val="940A40"/>
          </a:solidFill>
          <a:ln>
            <a:noFill/>
          </a:ln>
          <a:effectLst>
            <a:outerShdw blurRad="254000" dist="101600" dir="5400000" algn="ctr" rotWithShape="0">
              <a:srgbClr val="C30F0F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endParaRPr lang="zh-CN" altLang="en-US" sz="2800" dirty="0">
              <a:ln w="19050">
                <a:noFill/>
              </a:ln>
              <a:gradFill>
                <a:gsLst>
                  <a:gs pos="100000">
                    <a:srgbClr val="E9BE61"/>
                  </a:gs>
                  <a:gs pos="49000">
                    <a:srgbClr val="FEEFAC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  <a:sym typeface="+mn-lt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3708400" y="796925"/>
            <a:ext cx="7898130" cy="5631180"/>
            <a:chOff x="5980" y="1215"/>
            <a:chExt cx="12438" cy="8868"/>
          </a:xfrm>
        </p:grpSpPr>
        <p:pic>
          <p:nvPicPr>
            <p:cNvPr id="2" name="图片 1" descr="深圳大学标志-03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980" y="1215"/>
              <a:ext cx="12439" cy="8868"/>
            </a:xfrm>
            <a:prstGeom prst="rect">
              <a:avLst/>
            </a:prstGeom>
            <a:noFill/>
          </p:spPr>
        </p:pic>
        <p:sp>
          <p:nvSpPr>
            <p:cNvPr id="3" name="矩形 2"/>
            <p:cNvSpPr/>
            <p:nvPr userDrawn="1"/>
          </p:nvSpPr>
          <p:spPr>
            <a:xfrm>
              <a:off x="7760" y="1558"/>
              <a:ext cx="9720" cy="8280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 descr="深圳大学标志-0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7715" y="0"/>
            <a:ext cx="2369820" cy="935355"/>
          </a:xfrm>
          <a:prstGeom prst="rect">
            <a:avLst/>
          </a:prstGeom>
        </p:spPr>
      </p:pic>
      <p:cxnSp>
        <p:nvCxnSpPr>
          <p:cNvPr id="12" name="直接连接符 11"/>
          <p:cNvCxnSpPr/>
          <p:nvPr userDrawn="1"/>
        </p:nvCxnSpPr>
        <p:spPr>
          <a:xfrm>
            <a:off x="-10160" y="822325"/>
            <a:ext cx="11833860" cy="0"/>
          </a:xfrm>
          <a:prstGeom prst="line">
            <a:avLst/>
          </a:prstGeom>
          <a:ln>
            <a:solidFill>
              <a:srgbClr val="A91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06A3A-B0F9-4CA7-B9FA-E5DCD0E6FCE6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6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7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9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3.png"/><Relationship Id="rId5" Type="http://schemas.openxmlformats.org/officeDocument/2006/relationships/image" Target="../media/image31.emf"/><Relationship Id="rId4" Type="http://schemas.openxmlformats.org/officeDocument/2006/relationships/oleObject" Target="../embeddings/oleObject21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34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3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1000"/>
                </a:schemeClr>
              </a:gs>
              <a:gs pos="100000">
                <a:srgbClr val="AE4F74">
                  <a:alpha val="10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深圳大学标志-白色-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-115570"/>
            <a:ext cx="2261235" cy="89217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1685290"/>
            <a:ext cx="12192000" cy="4641850"/>
            <a:chOff x="0" y="2654"/>
            <a:chExt cx="19200" cy="731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2654"/>
              <a:ext cx="19200" cy="7310"/>
              <a:chOff x="208" y="1601460"/>
              <a:chExt cx="12191793" cy="4641720"/>
            </a:xfrm>
          </p:grpSpPr>
          <p:pic>
            <p:nvPicPr>
              <p:cNvPr id="11" name="图片 10" descr="F:\小章鱼\2021年\4月\20210409 深大计算机网络微视频制作ppt\意向图\src=http___n.sinaimg.cn_sinacn_w1080h720_20180226_fd09-fyrwsqi4643197.pngsrc=http___n.sinaimg.cn_sinacn_w1080h720_20180226_fd09-fyrwsqi4643197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208" y="1601460"/>
                <a:ext cx="6132195" cy="3628390"/>
              </a:xfrm>
              <a:custGeom>
                <a:avLst/>
                <a:gdLst>
                  <a:gd name="connsiteX0" fmla="*/ 258760 w 6132609"/>
                  <a:gd name="connsiteY0" fmla="*/ 0 h 3741440"/>
                  <a:gd name="connsiteX1" fmla="*/ 6132609 w 6132609"/>
                  <a:gd name="connsiteY1" fmla="*/ 0 h 3741440"/>
                  <a:gd name="connsiteX2" fmla="*/ 6132609 w 6132609"/>
                  <a:gd name="connsiteY2" fmla="*/ 586186 h 3741440"/>
                  <a:gd name="connsiteX3" fmla="*/ 5135581 w 6132609"/>
                  <a:gd name="connsiteY3" fmla="*/ 3741440 h 3741440"/>
                  <a:gd name="connsiteX4" fmla="*/ 0 w 6132609"/>
                  <a:gd name="connsiteY4" fmla="*/ 3741440 h 3741440"/>
                  <a:gd name="connsiteX5" fmla="*/ 0 w 6132609"/>
                  <a:gd name="connsiteY5" fmla="*/ 818887 h 374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32609" h="3741440">
                    <a:moveTo>
                      <a:pt x="258760" y="0"/>
                    </a:moveTo>
                    <a:lnTo>
                      <a:pt x="6132609" y="0"/>
                    </a:lnTo>
                    <a:lnTo>
                      <a:pt x="6132609" y="586186"/>
                    </a:lnTo>
                    <a:lnTo>
                      <a:pt x="5135581" y="3741440"/>
                    </a:lnTo>
                    <a:lnTo>
                      <a:pt x="0" y="3741440"/>
                    </a:lnTo>
                    <a:lnTo>
                      <a:pt x="0" y="818887"/>
                    </a:lnTo>
                    <a:close/>
                  </a:path>
                </a:pathLst>
              </a:custGeom>
            </p:spPr>
          </p:pic>
          <p:sp>
            <p:nvSpPr>
              <p:cNvPr id="17" name="任意多边形 16"/>
              <p:cNvSpPr/>
              <p:nvPr/>
            </p:nvSpPr>
            <p:spPr>
              <a:xfrm>
                <a:off x="5326743" y="2334339"/>
                <a:ext cx="6865257" cy="2162629"/>
              </a:xfrm>
              <a:custGeom>
                <a:avLst/>
                <a:gdLst>
                  <a:gd name="connsiteX0" fmla="*/ 690203 w 6865257"/>
                  <a:gd name="connsiteY0" fmla="*/ 0 h 2162629"/>
                  <a:gd name="connsiteX1" fmla="*/ 6865257 w 6865257"/>
                  <a:gd name="connsiteY1" fmla="*/ 0 h 2162629"/>
                  <a:gd name="connsiteX2" fmla="*/ 6865257 w 6865257"/>
                  <a:gd name="connsiteY2" fmla="*/ 2162629 h 2162629"/>
                  <a:gd name="connsiteX3" fmla="*/ 0 w 6865257"/>
                  <a:gd name="connsiteY3" fmla="*/ 2162629 h 2162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5257" h="2162629">
                    <a:moveTo>
                      <a:pt x="690203" y="0"/>
                    </a:moveTo>
                    <a:lnTo>
                      <a:pt x="6865257" y="0"/>
                    </a:lnTo>
                    <a:lnTo>
                      <a:pt x="6865257" y="2162629"/>
                    </a:lnTo>
                    <a:lnTo>
                      <a:pt x="0" y="2162629"/>
                    </a:lnTo>
                    <a:close/>
                  </a:path>
                </a:pathLst>
              </a:custGeom>
              <a:solidFill>
                <a:srgbClr val="940A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3454400" y="2334340"/>
                <a:ext cx="8737601" cy="2162629"/>
              </a:xfrm>
              <a:custGeom>
                <a:avLst/>
                <a:gdLst>
                  <a:gd name="connsiteX0" fmla="*/ 690203 w 8737601"/>
                  <a:gd name="connsiteY0" fmla="*/ 0 h 2162629"/>
                  <a:gd name="connsiteX1" fmla="*/ 8737601 w 8737601"/>
                  <a:gd name="connsiteY1" fmla="*/ 0 h 2162629"/>
                  <a:gd name="connsiteX2" fmla="*/ 8737601 w 8737601"/>
                  <a:gd name="connsiteY2" fmla="*/ 5658 h 2162629"/>
                  <a:gd name="connsiteX3" fmla="*/ 2613346 w 8737601"/>
                  <a:gd name="connsiteY3" fmla="*/ 5658 h 2162629"/>
                  <a:gd name="connsiteX4" fmla="*/ 1924949 w 8737601"/>
                  <a:gd name="connsiteY4" fmla="*/ 2162629 h 2162629"/>
                  <a:gd name="connsiteX5" fmla="*/ 0 w 8737601"/>
                  <a:gd name="connsiteY5" fmla="*/ 2162629 h 2162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37601" h="2162629">
                    <a:moveTo>
                      <a:pt x="690203" y="0"/>
                    </a:moveTo>
                    <a:lnTo>
                      <a:pt x="8737601" y="0"/>
                    </a:lnTo>
                    <a:lnTo>
                      <a:pt x="8737601" y="5658"/>
                    </a:lnTo>
                    <a:lnTo>
                      <a:pt x="2613346" y="5658"/>
                    </a:lnTo>
                    <a:lnTo>
                      <a:pt x="1924949" y="2162629"/>
                    </a:lnTo>
                    <a:lnTo>
                      <a:pt x="0" y="2162629"/>
                    </a:lnTo>
                    <a:close/>
                  </a:path>
                </a:pathLst>
              </a:custGeom>
              <a:solidFill>
                <a:srgbClr val="940A4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6336031" y="2625090"/>
                <a:ext cx="4186555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5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计算机网络 </a:t>
                </a:r>
              </a:p>
            </p:txBody>
          </p:sp>
          <p:sp>
            <p:nvSpPr>
              <p:cNvPr id="19" name="TextBox 7"/>
              <p:cNvSpPr>
                <a:spLocks noChangeArrowheads="1"/>
              </p:cNvSpPr>
              <p:nvPr/>
            </p:nvSpPr>
            <p:spPr bwMode="auto">
              <a:xfrm>
                <a:off x="6205523" y="3531631"/>
                <a:ext cx="5401330" cy="615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4000" b="1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  <a:cs typeface="LilyUPC" panose="020B0604020202020204" pitchFamily="34" charset="-34"/>
                    <a:sym typeface="微软雅黑" panose="020B0503020204020204" pitchFamily="34" charset="-122"/>
                  </a:rPr>
                  <a:t>ComputerNetwork</a:t>
                </a:r>
              </a:p>
            </p:txBody>
          </p:sp>
          <p:grpSp>
            <p:nvGrpSpPr>
              <p:cNvPr id="22" name="Group 8"/>
              <p:cNvGrpSpPr/>
              <p:nvPr/>
            </p:nvGrpSpPr>
            <p:grpSpPr bwMode="auto">
              <a:xfrm>
                <a:off x="6376935" y="4754668"/>
                <a:ext cx="4692249" cy="338774"/>
                <a:chOff x="275" y="0"/>
                <a:chExt cx="7391" cy="533"/>
              </a:xfrm>
            </p:grpSpPr>
            <p:sp>
              <p:nvSpPr>
                <p:cNvPr id="23" name="直接连接符 16"/>
                <p:cNvSpPr>
                  <a:spLocks noChangeShapeType="1"/>
                </p:cNvSpPr>
                <p:nvPr/>
              </p:nvSpPr>
              <p:spPr bwMode="auto">
                <a:xfrm>
                  <a:off x="1700" y="90"/>
                  <a:ext cx="3" cy="340"/>
                </a:xfrm>
                <a:prstGeom prst="line">
                  <a:avLst/>
                </a:prstGeom>
                <a:noFill/>
                <a:ln w="9525">
                  <a:solidFill>
                    <a:schemeClr val="tx1">
                      <a:alpha val="60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5" name="直接连接符 18"/>
                <p:cNvSpPr>
                  <a:spLocks noChangeShapeType="1"/>
                </p:cNvSpPr>
                <p:nvPr/>
              </p:nvSpPr>
              <p:spPr bwMode="auto">
                <a:xfrm>
                  <a:off x="5221" y="90"/>
                  <a:ext cx="0" cy="340"/>
                </a:xfrm>
                <a:prstGeom prst="line">
                  <a:avLst/>
                </a:prstGeom>
                <a:noFill/>
                <a:ln w="9525">
                  <a:solidFill>
                    <a:schemeClr val="tx1">
                      <a:alpha val="60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6" name="TextBox 20"/>
                <p:cNvSpPr>
                  <a:spLocks noChangeArrowheads="1"/>
                </p:cNvSpPr>
                <p:nvPr/>
              </p:nvSpPr>
              <p:spPr bwMode="auto">
                <a:xfrm>
                  <a:off x="275" y="0"/>
                  <a:ext cx="1248" cy="5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汇报人</a:t>
                  </a:r>
                </a:p>
              </p:txBody>
            </p:sp>
            <p:sp>
              <p:nvSpPr>
                <p:cNvPr id="27" name="TextBox 21"/>
                <p:cNvSpPr>
                  <a:spLocks noChangeArrowheads="1"/>
                </p:cNvSpPr>
                <p:nvPr/>
              </p:nvSpPr>
              <p:spPr bwMode="auto">
                <a:xfrm>
                  <a:off x="1823" y="0"/>
                  <a:ext cx="1248" cy="5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邹永攀</a:t>
                  </a:r>
                </a:p>
              </p:txBody>
            </p:sp>
            <p:sp>
              <p:nvSpPr>
                <p:cNvPr id="28" name="TextBox 22"/>
                <p:cNvSpPr>
                  <a:spLocks noChangeArrowheads="1"/>
                </p:cNvSpPr>
                <p:nvPr/>
              </p:nvSpPr>
              <p:spPr bwMode="auto">
                <a:xfrm>
                  <a:off x="4017" y="0"/>
                  <a:ext cx="928" cy="5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日期</a:t>
                  </a:r>
                </a:p>
              </p:txBody>
            </p:sp>
            <p:sp>
              <p:nvSpPr>
                <p:cNvPr id="29" name="TextBox 23"/>
                <p:cNvSpPr>
                  <a:spLocks noChangeArrowheads="1"/>
                </p:cNvSpPr>
                <p:nvPr/>
              </p:nvSpPr>
              <p:spPr bwMode="auto">
                <a:xfrm>
                  <a:off x="5221" y="0"/>
                  <a:ext cx="2445" cy="5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2023</a:t>
                  </a: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年</a:t>
                  </a:r>
                  <a:r>
                    <a:rPr lang="en-US" altLang="zh-CN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6</a:t>
                  </a: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月</a:t>
                  </a:r>
                  <a:r>
                    <a:rPr lang="en-US" altLang="zh-CN" sz="1600" smtClean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17</a:t>
                  </a:r>
                  <a:r>
                    <a:rPr lang="zh-CN" altLang="en-US" sz="1600" smtClean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日</a:t>
                  </a:r>
                  <a:endPara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  <a:sym typeface="方正兰亭中黑_GBK" panose="02000000000000000000" pitchFamily="2" charset="-122"/>
                  </a:endParaRPr>
                </a:p>
              </p:txBody>
            </p:sp>
          </p:grpSp>
          <p:sp>
            <p:nvSpPr>
              <p:cNvPr id="30" name="矩形 29"/>
              <p:cNvSpPr/>
              <p:nvPr/>
            </p:nvSpPr>
            <p:spPr>
              <a:xfrm>
                <a:off x="362158" y="5869295"/>
                <a:ext cx="11762740" cy="373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b="1" spc="2500" noProof="1">
                    <a:latin typeface="Century Gothic" panose="020B0502020202020204" pitchFamily="34" charset="0"/>
                    <a:ea typeface="+mj-ea"/>
                  </a:rPr>
                  <a:t>Computer Network Curriculum</a:t>
                </a:r>
              </a:p>
            </p:txBody>
          </p:sp>
        </p:grpSp>
        <p:sp>
          <p:nvSpPr>
            <p:cNvPr id="9" name="任意多边形 8"/>
            <p:cNvSpPr/>
            <p:nvPr/>
          </p:nvSpPr>
          <p:spPr>
            <a:xfrm>
              <a:off x="6635" y="2936"/>
              <a:ext cx="12565" cy="754"/>
            </a:xfrm>
            <a:custGeom>
              <a:avLst/>
              <a:gdLst>
                <a:gd name="connsiteX0" fmla="*/ 265 w 12565"/>
                <a:gd name="connsiteY0" fmla="*/ 0 h 754"/>
                <a:gd name="connsiteX1" fmla="*/ 12565 w 12565"/>
                <a:gd name="connsiteY1" fmla="*/ 12 h 754"/>
                <a:gd name="connsiteX2" fmla="*/ 12565 w 12565"/>
                <a:gd name="connsiteY2" fmla="*/ 754 h 754"/>
                <a:gd name="connsiteX3" fmla="*/ 0 w 12565"/>
                <a:gd name="connsiteY3" fmla="*/ 754 h 754"/>
                <a:gd name="connsiteX4" fmla="*/ 265 w 12565"/>
                <a:gd name="connsiteY4" fmla="*/ 0 h 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5" h="754">
                  <a:moveTo>
                    <a:pt x="265" y="0"/>
                  </a:moveTo>
                  <a:lnTo>
                    <a:pt x="12565" y="12"/>
                  </a:lnTo>
                  <a:lnTo>
                    <a:pt x="12565" y="754"/>
                  </a:lnTo>
                  <a:lnTo>
                    <a:pt x="0" y="754"/>
                  </a:lnTo>
                  <a:lnTo>
                    <a:pt x="265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0"/>
                  </a:schemeClr>
                </a:gs>
                <a:gs pos="0">
                  <a:srgbClr val="01A8EF">
                    <a:alpha val="5700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95705"/>
            <a:ext cx="348869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4.5.1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基本概念</a:t>
            </a:r>
          </a:p>
        </p:txBody>
      </p:sp>
      <p:sp>
        <p:nvSpPr>
          <p:cNvPr id="10" name="矩形 9"/>
          <p:cNvSpPr/>
          <p:nvPr/>
        </p:nvSpPr>
        <p:spPr>
          <a:xfrm>
            <a:off x="594995" y="1802765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noProof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子路由选择算法</a:t>
            </a:r>
            <a:r>
              <a:rPr lang="en-US" altLang="zh-CN" sz="19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随堂练习题</a:t>
            </a:r>
            <a:endParaRPr lang="zh-CN" altLang="en-US" sz="1900" b="1" noProof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55980" y="4794885"/>
            <a:ext cx="10653395" cy="681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现在收到如下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5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个分组，其目的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地址分别如下：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128.96.39.10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；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2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128.96.40.12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；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3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128.96.40.151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；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4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192.4.153.17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；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5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192.4.153.90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。请分别计算下一跳。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78205" y="2350135"/>
            <a:ext cx="41167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indent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设某路由器建立了如下表所示的路由表。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732655" y="2359660"/>
          <a:ext cx="5269231" cy="22400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6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目的网络</a:t>
                      </a:r>
                      <a:endParaRPr lang="zh-CN" sz="14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子网掩码</a:t>
                      </a:r>
                      <a:endParaRPr lang="zh-CN" sz="14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下一跳</a:t>
                      </a:r>
                      <a:endParaRPr lang="zh-CN" sz="14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128.96.39.0</a:t>
                      </a:r>
                      <a:endParaRPr lang="zh-CN" sz="12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255.255.255.128</a:t>
                      </a:r>
                      <a:endParaRPr lang="zh-CN" sz="1200" kern="100" baseline="0" dirty="0"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接口</a:t>
                      </a: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0</a:t>
                      </a:r>
                      <a:endParaRPr lang="zh-CN" sz="1200" kern="100" baseline="0" dirty="0"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128.96. 39.128</a:t>
                      </a:r>
                      <a:endParaRPr lang="zh-CN" sz="12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255.255.255.128</a:t>
                      </a:r>
                      <a:endParaRPr lang="zh-CN" sz="1200" kern="100" baseline="0" dirty="0"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接口</a:t>
                      </a: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1</a:t>
                      </a:r>
                      <a:endParaRPr lang="zh-CN" sz="1200" kern="100" baseline="0" dirty="0"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128.96.40.0</a:t>
                      </a:r>
                      <a:endParaRPr lang="zh-CN" sz="12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255.255.255.128</a:t>
                      </a:r>
                      <a:endParaRPr lang="zh-CN" sz="1200" kern="100" baseline="0" dirty="0"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R2</a:t>
                      </a:r>
                      <a:endParaRPr lang="zh-CN" sz="1200" kern="100" baseline="0" dirty="0"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192.4.153.0</a:t>
                      </a:r>
                      <a:endParaRPr lang="zh-CN" sz="12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255.255.255.192</a:t>
                      </a:r>
                      <a:endParaRPr lang="zh-CN" sz="1200" kern="100" baseline="0" dirty="0"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R3</a:t>
                      </a:r>
                      <a:endParaRPr lang="zh-CN" sz="1200" kern="100" baseline="0" dirty="0"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Default</a:t>
                      </a:r>
                      <a:endParaRPr lang="zh-CN" sz="12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 </a:t>
                      </a:r>
                      <a:endParaRPr lang="zh-CN" sz="1200" kern="100" baseline="0" dirty="0"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R4</a:t>
                      </a:r>
                      <a:endParaRPr lang="zh-CN" sz="1200" kern="100" baseline="0" dirty="0"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855980" y="5488940"/>
            <a:ext cx="10653395" cy="386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答：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）接口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0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；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R2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；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3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R4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；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4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R3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；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5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R4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3" grpId="0"/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053121"/>
            <a:ext cx="4893945" cy="54034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4.5.1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基本概念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-IP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路由汇聚（重点）</a:t>
            </a:r>
          </a:p>
        </p:txBody>
      </p:sp>
      <p:sp>
        <p:nvSpPr>
          <p:cNvPr id="6" name="矩形 5"/>
          <p:cNvSpPr/>
          <p:nvPr/>
        </p:nvSpPr>
        <p:spPr>
          <a:xfrm>
            <a:off x="1214755" y="5069205"/>
            <a:ext cx="7300595" cy="1271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减少路由表项数量重要手段</a:t>
            </a:r>
            <a:endParaRPr lang="zh-CN" altLang="en-US" sz="1600" b="0" dirty="0">
              <a:latin typeface="Times New Roman" panose="02020603050405020304" pitchFamily="18" charset="0"/>
              <a:ea typeface="黑体" panose="0201060906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基于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CIDR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，网络前缀越长，主机地址数越少，寻址目的主机越容易</a:t>
            </a:r>
            <a:endParaRPr lang="en-US" altLang="zh-CN" sz="1600" b="0" dirty="0">
              <a:latin typeface="Times New Roman" panose="02020603050405020304" pitchFamily="18" charset="0"/>
              <a:ea typeface="黑体" panose="0201060906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路由表项由（“网络前缀”、“下一跳地址”）组成</a:t>
            </a:r>
            <a:endParaRPr lang="en-US" altLang="zh-CN" sz="1600" b="0" dirty="0">
              <a:latin typeface="Times New Roman" panose="02020603050405020304" pitchFamily="18" charset="0"/>
              <a:ea typeface="黑体" panose="0201060906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最长前缀匹配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：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路由选择具有最长网络前缀的路由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560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794765"/>
              </p:ext>
            </p:extLst>
          </p:nvPr>
        </p:nvGraphicFramePr>
        <p:xfrm>
          <a:off x="1322333" y="1924632"/>
          <a:ext cx="9547334" cy="3008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Visio" r:id="rId3" imgW="8534433" imgH="2705177" progId="Visio.Drawing.11">
                  <p:embed/>
                </p:oleObj>
              </mc:Choice>
              <mc:Fallback>
                <p:oleObj name="Visio" r:id="rId3" imgW="8534433" imgH="2705177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2333" y="1924632"/>
                        <a:ext cx="9547334" cy="3008736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477" y="1020921"/>
            <a:ext cx="4893945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4.5.1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基本概念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-IP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路由汇聚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5490442"/>
              </p:ext>
            </p:extLst>
          </p:nvPr>
        </p:nvGraphicFramePr>
        <p:xfrm>
          <a:off x="733742" y="2012632"/>
          <a:ext cx="4249738" cy="4319588"/>
        </p:xfrm>
        <a:graphic>
          <a:graphicData uri="http://schemas.openxmlformats.org/drawingml/2006/table">
            <a:tbl>
              <a:tblPr/>
              <a:tblGrid>
                <a:gridCol w="2160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2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路由器</a:t>
                      </a:r>
                    </a:p>
                  </a:txBody>
                  <a:tcPr marL="68618" marR="68618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输出接口</a:t>
                      </a:r>
                    </a:p>
                  </a:txBody>
                  <a:tcPr marL="68618" marR="686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276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156.26.63.240/30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S0</a:t>
                      </a:r>
                      <a:r>
                        <a:rPr lang="zh-CN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（直接连接）</a:t>
                      </a:r>
                    </a:p>
                  </a:txBody>
                  <a:tcPr marL="68618" marR="686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276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156.26.63.244/30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S1</a:t>
                      </a:r>
                      <a:r>
                        <a:rPr lang="zh-CN" sz="1800" kern="10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（直接连接）</a:t>
                      </a:r>
                    </a:p>
                  </a:txBody>
                  <a:tcPr marL="68618" marR="686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276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156.26.63.0/28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S0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276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156.26.63.16/28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S1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276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156.26.0.0/24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S0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276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156.26.1.0/24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S0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276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156.26.2.0/24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S0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276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156.26.3.0/24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S0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276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156.26.56.0/24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S1</a:t>
                      </a:r>
                      <a:endParaRPr lang="zh-CN" sz="1800" kern="10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2276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156.26.57.0/24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S1</a:t>
                      </a:r>
                      <a:endParaRPr lang="zh-CN" sz="1800" kern="10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2276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156.26.58.0/24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S1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2276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156.26.59.0/24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S1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6049645" y="1156335"/>
            <a:ext cx="4175760" cy="1200150"/>
            <a:chOff x="9527" y="1821"/>
            <a:chExt cx="6576" cy="1890"/>
          </a:xfrm>
        </p:grpSpPr>
        <p:sp>
          <p:nvSpPr>
            <p:cNvPr id="27698" name="文本框 5"/>
            <p:cNvSpPr txBox="1"/>
            <p:nvPr/>
          </p:nvSpPr>
          <p:spPr>
            <a:xfrm>
              <a:off x="9527" y="1821"/>
              <a:ext cx="6577" cy="18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0 =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000000</a:t>
              </a:r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00</a:t>
              </a:r>
            </a:p>
            <a:p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1 =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000000</a:t>
              </a:r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01</a:t>
              </a:r>
            </a:p>
            <a:p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2 =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000000</a:t>
              </a:r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10</a:t>
              </a:r>
            </a:p>
            <a:p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3 =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000000</a:t>
              </a:r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11</a:t>
              </a:r>
              <a:endParaRPr lang="zh-CN" altLang="en-US" dirty="0"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  <p:sp>
          <p:nvSpPr>
            <p:cNvPr id="10" name="右大括号 9"/>
            <p:cNvSpPr/>
            <p:nvPr/>
          </p:nvSpPr>
          <p:spPr>
            <a:xfrm>
              <a:off x="11794" y="1933"/>
              <a:ext cx="340" cy="1588"/>
            </a:xfrm>
            <a:prstGeom prst="rightBrac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700" name="文本框 10"/>
            <p:cNvSpPr txBox="1"/>
            <p:nvPr/>
          </p:nvSpPr>
          <p:spPr>
            <a:xfrm>
              <a:off x="12249" y="1821"/>
              <a:ext cx="3855" cy="18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b="0" dirty="0">
                  <a:latin typeface="Times New Roman" panose="02020603050405020304" pitchFamily="18" charset="0"/>
                  <a:ea typeface="黑体" panose="02010609060101010101" charset="-122"/>
                </a:rPr>
                <a:t>4</a:t>
              </a:r>
              <a:r>
                <a:rPr lang="zh-CN" altLang="en-US" b="0" dirty="0">
                  <a:latin typeface="Times New Roman" panose="02020603050405020304" pitchFamily="18" charset="0"/>
                  <a:ea typeface="黑体" panose="02010609060101010101" charset="-122"/>
                </a:rPr>
                <a:t>项的最长相同的前缀是</a:t>
              </a:r>
              <a:r>
                <a:rPr lang="en-US" altLang="zh-CN" dirty="0">
                  <a:solidFill>
                    <a:srgbClr val="C0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22</a:t>
              </a:r>
              <a:r>
                <a:rPr lang="zh-CN" altLang="en-US" b="0" dirty="0">
                  <a:latin typeface="Times New Roman" panose="02020603050405020304" pitchFamily="18" charset="0"/>
                  <a:ea typeface="黑体" panose="02010609060101010101" charset="-122"/>
                </a:rPr>
                <a:t>位。因此，路由表中的这</a:t>
              </a:r>
              <a:r>
                <a:rPr lang="en-US" altLang="zh-CN" b="0" dirty="0">
                  <a:latin typeface="Times New Roman" panose="02020603050405020304" pitchFamily="18" charset="0"/>
                  <a:ea typeface="黑体" panose="02010609060101010101" charset="-122"/>
                </a:rPr>
                <a:t>4</a:t>
              </a:r>
              <a:r>
                <a:rPr lang="zh-CN" altLang="en-US" b="0" dirty="0">
                  <a:latin typeface="Times New Roman" panose="02020603050405020304" pitchFamily="18" charset="0"/>
                  <a:ea typeface="黑体" panose="02010609060101010101" charset="-122"/>
                </a:rPr>
                <a:t>项可以合并成：</a:t>
              </a:r>
              <a:r>
                <a:rPr lang="en-US" altLang="zh-CN" dirty="0">
                  <a:solidFill>
                    <a:srgbClr val="C0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156.26.0.0/22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030595" y="2553335"/>
            <a:ext cx="4210050" cy="1236980"/>
            <a:chOff x="9497" y="4021"/>
            <a:chExt cx="6630" cy="1948"/>
          </a:xfrm>
        </p:grpSpPr>
        <p:sp>
          <p:nvSpPr>
            <p:cNvPr id="27702" name="文本框 16"/>
            <p:cNvSpPr txBox="1"/>
            <p:nvPr/>
          </p:nvSpPr>
          <p:spPr>
            <a:xfrm>
              <a:off x="9497" y="4021"/>
              <a:ext cx="6577" cy="18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56 =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001110</a:t>
              </a:r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00</a:t>
              </a:r>
            </a:p>
            <a:p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57 =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001110</a:t>
              </a:r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01</a:t>
              </a:r>
            </a:p>
            <a:p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58 =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001110</a:t>
              </a:r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10</a:t>
              </a:r>
            </a:p>
            <a:p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59 =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001110</a:t>
              </a:r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11</a:t>
              </a:r>
              <a:endParaRPr lang="zh-CN" altLang="en-US" dirty="0"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  <p:sp>
          <p:nvSpPr>
            <p:cNvPr id="20" name="右大括号 19"/>
            <p:cNvSpPr/>
            <p:nvPr/>
          </p:nvSpPr>
          <p:spPr>
            <a:xfrm>
              <a:off x="11837" y="4176"/>
              <a:ext cx="238" cy="1588"/>
            </a:xfrm>
            <a:prstGeom prst="rightBrac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189" y="4081"/>
              <a:ext cx="3939" cy="18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R="0" defTabSz="914400">
                <a:buClrTx/>
                <a:buSzTx/>
                <a:buFontTx/>
                <a:defRPr/>
              </a:pPr>
              <a:r>
                <a:rPr kumimoji="0" lang="en-US" altLang="zh-CN" b="0" kern="1200" cap="none" spc="0" normalizeH="0" baseline="0" noProof="0" dirty="0">
                  <a:latin typeface="Times New Roman" panose="02020603050405020304" pitchFamily="18" charset="0"/>
                  <a:ea typeface="黑体" panose="02010609060101010101" charset="-122"/>
                  <a:cs typeface="+mn-cs"/>
                </a:rPr>
                <a:t>4</a:t>
              </a:r>
              <a:r>
                <a:rPr kumimoji="0" lang="zh-CN" altLang="en-US" b="0" kern="1200" cap="none" spc="0" normalizeH="0" baseline="0" noProof="0" dirty="0">
                  <a:latin typeface="Times New Roman" panose="02020603050405020304" pitchFamily="18" charset="0"/>
                  <a:ea typeface="黑体" panose="02010609060101010101" charset="-122"/>
                  <a:cs typeface="+mn-cs"/>
                </a:rPr>
                <a:t>项的最长相同的前缀是</a:t>
              </a:r>
              <a:r>
                <a:rPr kumimoji="0" lang="en-US" altLang="zh-CN" kern="1200" cap="none" spc="0" normalizeH="0" baseline="0" noProof="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  <a:cs typeface="+mn-cs"/>
                </a:rPr>
                <a:t>22</a:t>
              </a:r>
              <a:r>
                <a:rPr kumimoji="0" lang="zh-CN" altLang="en-US" b="0" kern="1200" cap="none" spc="0" normalizeH="0" baseline="0" noProof="0" dirty="0">
                  <a:latin typeface="Times New Roman" panose="02020603050405020304" pitchFamily="18" charset="0"/>
                  <a:ea typeface="黑体" panose="02010609060101010101" charset="-122"/>
                  <a:cs typeface="+mn-cs"/>
                </a:rPr>
                <a:t>位。因此，路由表中的这</a:t>
              </a:r>
              <a:r>
                <a:rPr kumimoji="0" lang="en-US" altLang="zh-CN" b="0" kern="1200" cap="none" spc="0" normalizeH="0" baseline="0" noProof="0" dirty="0">
                  <a:latin typeface="Times New Roman" panose="02020603050405020304" pitchFamily="18" charset="0"/>
                  <a:ea typeface="黑体" panose="02010609060101010101" charset="-122"/>
                  <a:cs typeface="+mn-cs"/>
                </a:rPr>
                <a:t>4</a:t>
              </a:r>
              <a:r>
                <a:rPr kumimoji="0" lang="zh-CN" altLang="en-US" b="0" kern="1200" cap="none" spc="0" normalizeH="0" baseline="0" noProof="0" dirty="0">
                  <a:latin typeface="Times New Roman" panose="02020603050405020304" pitchFamily="18" charset="0"/>
                  <a:ea typeface="黑体" panose="02010609060101010101" charset="-122"/>
                  <a:cs typeface="+mn-cs"/>
                </a:rPr>
                <a:t>项可以合并成：</a:t>
              </a:r>
              <a:r>
                <a:rPr kumimoji="0" lang="en-US" altLang="zh-CN" kern="1200" cap="none" spc="0" normalizeH="0" baseline="0" noProof="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  <a:cs typeface="+mn-cs"/>
                </a:rPr>
                <a:t>156.26.56.0/22</a:t>
              </a:r>
            </a:p>
          </p:txBody>
        </p:sp>
      </p:grpSp>
      <p:graphicFrame>
        <p:nvGraphicFramePr>
          <p:cNvPr id="22" name="表格 2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269038" y="3981450"/>
          <a:ext cx="4067175" cy="2325551"/>
        </p:xfrm>
        <a:graphic>
          <a:graphicData uri="http://schemas.openxmlformats.org/drawingml/2006/table">
            <a:tbl>
              <a:tblPr/>
              <a:tblGrid>
                <a:gridCol w="2160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路由器</a:t>
                      </a:r>
                    </a:p>
                  </a:txBody>
                  <a:tcPr marL="68601" marR="68601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输出接口</a:t>
                      </a:r>
                    </a:p>
                  </a:txBody>
                  <a:tcPr marL="68601" marR="686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241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156.26.63.240/30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01" marR="68601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S0</a:t>
                      </a:r>
                      <a:r>
                        <a:rPr lang="zh-CN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（直接连接）</a:t>
                      </a:r>
                    </a:p>
                  </a:txBody>
                  <a:tcPr marL="68601" marR="686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241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156.26.63.244/30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01" marR="68601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S1</a:t>
                      </a:r>
                      <a:r>
                        <a:rPr lang="zh-CN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（直接连接）</a:t>
                      </a:r>
                    </a:p>
                  </a:txBody>
                  <a:tcPr marL="68601" marR="686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241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156.26.63.0/28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01" marR="68601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S0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01" marR="686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241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156.26.63.16/28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01" marR="68601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S1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01" marR="686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241">
                <a:tc>
                  <a:txBody>
                    <a:bodyPr/>
                    <a:lstStyle/>
                    <a:p>
                      <a:pPr indent="337185"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156.26.0.0/22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01" marR="68601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S0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01" marR="686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241">
                <a:tc>
                  <a:txBody>
                    <a:bodyPr/>
                    <a:lstStyle/>
                    <a:p>
                      <a:pPr indent="337185"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156.26.56.0/22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01" marR="68601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S1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01" marR="686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6591300" y="5675313"/>
            <a:ext cx="3638550" cy="2921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02413" y="6029325"/>
            <a:ext cx="3638550" cy="293688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5330" y="3672840"/>
            <a:ext cx="4249738" cy="1296988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5805" y="5003165"/>
            <a:ext cx="4249738" cy="1295400"/>
          </a:xfrm>
          <a:prstGeom prst="rect">
            <a:avLst/>
          </a:prstGeom>
          <a:noFill/>
          <a:ln w="317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5045710" y="2221865"/>
            <a:ext cx="955675" cy="1508125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4993005" y="3714750"/>
            <a:ext cx="1068070" cy="1423670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右箭头 15"/>
          <p:cNvSpPr/>
          <p:nvPr/>
        </p:nvSpPr>
        <p:spPr>
          <a:xfrm rot="1974437">
            <a:off x="4785360" y="5158105"/>
            <a:ext cx="1868170" cy="203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4993640" y="6029325"/>
            <a:ext cx="1448435" cy="202565"/>
          </a:xfrm>
          <a:prstGeom prst="rightArrow">
            <a:avLst>
              <a:gd name="adj1" fmla="val 49843"/>
              <a:gd name="adj2" fmla="val 5000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F595B0-A7CB-4B57-A6BB-CD1565F799FE}"/>
              </a:ext>
            </a:extLst>
          </p:cNvPr>
          <p:cNvSpPr txBox="1"/>
          <p:nvPr/>
        </p:nvSpPr>
        <p:spPr>
          <a:xfrm>
            <a:off x="1837993" y="1609645"/>
            <a:ext cx="204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路由器</a:t>
            </a:r>
            <a:r>
              <a:rPr lang="en-US" altLang="zh-CN" b="1" dirty="0"/>
              <a:t>R</a:t>
            </a:r>
            <a:r>
              <a:rPr lang="en-US" altLang="zh-CN" b="1" baseline="-25000" dirty="0"/>
              <a:t>g</a:t>
            </a:r>
            <a:r>
              <a:rPr lang="zh-CN" altLang="en-US" b="1" dirty="0"/>
              <a:t>的路由表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000"/>
                            </p:stCondLst>
                            <p:childTnLst>
                              <p:par>
                                <p:cTn id="5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8" grpId="0" animBg="1"/>
      <p:bldP spid="18" grpId="1" animBg="1"/>
      <p:bldP spid="3" grpId="0" animBg="1"/>
      <p:bldP spid="3" grpId="1" animBg="1"/>
      <p:bldP spid="4" grpId="0" animBg="1"/>
      <p:bldP spid="4" grpId="1" animBg="1"/>
      <p:bldP spid="9" grpId="0" animBg="1"/>
      <p:bldP spid="9" grpId="1" animBg="1"/>
      <p:bldP spid="16" grpId="0" animBg="1"/>
      <p:bldP spid="16" grpId="1" animBg="1"/>
      <p:bldP spid="8" grpId="0" animBg="1"/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95705"/>
            <a:ext cx="4893945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4.5.1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基本概念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-IP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路由汇聚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47348457"/>
              </p:ext>
            </p:extLst>
          </p:nvPr>
        </p:nvGraphicFramePr>
        <p:xfrm>
          <a:off x="3930794" y="2703384"/>
          <a:ext cx="4321175" cy="18002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4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地址</a:t>
                      </a:r>
                      <a:r>
                        <a:rPr lang="en-US" sz="18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/</a:t>
                      </a:r>
                      <a:r>
                        <a:rPr lang="zh-CN" sz="18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掩码</a:t>
                      </a:r>
                      <a:r>
                        <a:rPr lang="en-US" sz="18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 </a:t>
                      </a:r>
                      <a:endParaRPr lang="zh-CN" sz="14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下一跳</a:t>
                      </a:r>
                      <a:endParaRPr lang="zh-CN" sz="14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129.38.56.0/22 </a:t>
                      </a:r>
                      <a:endParaRPr lang="zh-CN" sz="12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路由器</a:t>
                      </a:r>
                      <a:r>
                        <a:rPr lang="en-US" sz="1600" b="1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1</a:t>
                      </a:r>
                      <a:endParaRPr lang="zh-CN" sz="1200" b="1" kern="100" baseline="0" dirty="0"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129.38.60.0/22 </a:t>
                      </a:r>
                      <a:endParaRPr lang="zh-CN" sz="12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路由器</a:t>
                      </a:r>
                      <a:r>
                        <a:rPr lang="en-US" sz="1600" b="1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1</a:t>
                      </a:r>
                      <a:endParaRPr lang="zh-CN" sz="1200" b="1" kern="100" baseline="0" dirty="0"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182.53.40.0/23 </a:t>
                      </a:r>
                      <a:endParaRPr lang="zh-CN" sz="12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接口</a:t>
                      </a:r>
                      <a:r>
                        <a:rPr lang="en-US" sz="1600" b="1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0</a:t>
                      </a:r>
                      <a:endParaRPr lang="zh-CN" sz="1200" b="1" kern="100" baseline="0" dirty="0"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其他</a:t>
                      </a:r>
                      <a:endParaRPr lang="zh-CN" sz="12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b="1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路由器</a:t>
                      </a:r>
                      <a:r>
                        <a:rPr lang="en-US" sz="1600" b="1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2</a:t>
                      </a:r>
                      <a:endParaRPr lang="zh-CN" sz="1200" b="1" kern="100" baseline="0" dirty="0"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1" marR="68591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5E83D82E-1F41-484A-AA8F-C16EF77F83A7}"/>
              </a:ext>
            </a:extLst>
          </p:cNvPr>
          <p:cNvSpPr txBox="1"/>
          <p:nvPr/>
        </p:nvSpPr>
        <p:spPr>
          <a:xfrm>
            <a:off x="323273" y="1985818"/>
            <a:ext cx="115362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例题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：如图所示为一个路由器的路由表。</a:t>
            </a:r>
            <a:r>
              <a:rPr lang="zh-CN" altLang="en-US" sz="1800" b="0" dirty="0">
                <a:latin typeface="Times New Roman" panose="02020603050405020304" pitchFamily="18" charset="0"/>
                <a:ea typeface="黑体" panose="02010609060101010101" charset="-122"/>
              </a:rPr>
              <a:t>请问该路由表中的表项能否合并？如果能，请合并；如果不能，说明理由。注：</a:t>
            </a:r>
            <a:r>
              <a:rPr lang="en-US" altLang="zh-CN" sz="1800" b="0" dirty="0">
                <a:latin typeface="Times New Roman" panose="02020603050405020304" pitchFamily="18" charset="0"/>
                <a:ea typeface="黑体" panose="02010609060101010101" charset="-122"/>
              </a:rPr>
              <a:t>56</a:t>
            </a:r>
            <a:r>
              <a:rPr lang="en-US" altLang="zh-CN" sz="18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10</a:t>
            </a:r>
            <a:r>
              <a:rPr lang="en-US" altLang="zh-CN" sz="1800" b="0" dirty="0">
                <a:latin typeface="Times New Roman" panose="02020603050405020304" pitchFamily="18" charset="0"/>
                <a:ea typeface="黑体" panose="02010609060101010101" charset="-122"/>
              </a:rPr>
              <a:t>=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charset="-122"/>
              </a:rPr>
              <a:t>00111000</a:t>
            </a:r>
            <a:r>
              <a:rPr lang="en-US" altLang="zh-CN" sz="1800" baseline="-25000" dirty="0">
                <a:latin typeface="Times New Roman" panose="02020603050405020304" pitchFamily="18" charset="0"/>
                <a:ea typeface="黑体" panose="02010609060101010101" charset="-122"/>
              </a:rPr>
              <a:t>2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charset="-122"/>
              </a:rPr>
              <a:t>；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charset="-122"/>
              </a:rPr>
              <a:t>60</a:t>
            </a:r>
            <a:r>
              <a:rPr lang="en-US" altLang="zh-CN" sz="1800" baseline="-25000" dirty="0">
                <a:latin typeface="Times New Roman" panose="02020603050405020304" pitchFamily="18" charset="0"/>
                <a:ea typeface="黑体" panose="02010609060101010101" charset="-122"/>
              </a:rPr>
              <a:t>10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charset="-122"/>
              </a:rPr>
              <a:t>=00111100</a:t>
            </a:r>
            <a:r>
              <a:rPr lang="en-US" altLang="zh-CN" sz="1800" baseline="-25000" dirty="0">
                <a:latin typeface="Times New Roman" panose="02020603050405020304" pitchFamily="18" charset="0"/>
                <a:ea typeface="黑体" panose="02010609060101010101" charset="-122"/>
              </a:rPr>
              <a:t>2</a:t>
            </a:r>
            <a:endParaRPr lang="zh-CN" altLang="en-US" sz="1800" b="0" baseline="-25000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118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95705"/>
            <a:ext cx="4893945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4.5.1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基本概念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-IP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路由汇聚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83D82E-1F41-484A-AA8F-C16EF77F83A7}"/>
              </a:ext>
            </a:extLst>
          </p:cNvPr>
          <p:cNvSpPr txBox="1"/>
          <p:nvPr/>
        </p:nvSpPr>
        <p:spPr>
          <a:xfrm>
            <a:off x="323273" y="1985818"/>
            <a:ext cx="11536218" cy="362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例题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：某路由器具有下表所示的路由表项：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en-US" altLang="zh-CN" sz="1800" b="0" baseline="-25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en-US" altLang="zh-CN" baseline="-25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en-US" altLang="zh-CN" sz="1800" b="0" baseline="-25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en-US" altLang="zh-CN" baseline="-25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en-US" altLang="zh-CN" sz="1800" b="0" baseline="-25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en-US" altLang="zh-CN" baseline="-25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en-US" altLang="zh-CN" sz="1800" b="0" baseline="-25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en-US" altLang="zh-CN" baseline="-25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en-US" altLang="zh-CN" sz="1800" b="0" baseline="-25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（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1</a:t>
            </a: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）假设路由器收到两个分组：分组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A</a:t>
            </a: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的目的地址为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131.128.55.33</a:t>
            </a: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，分组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B</a:t>
            </a: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的目的地址为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131.128.55.38</a:t>
            </a: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。请确定路由器为这两个分组选择的下一跳，并加以说明。</a:t>
            </a:r>
            <a:endParaRPr lang="en-US" altLang="zh-CN" sz="2400" b="0" baseline="-25000" dirty="0">
              <a:latin typeface="Times New Roman" panose="02020603050405020304" pitchFamily="18" charset="0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（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2</a:t>
            </a: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）在路由表中增加一个路由表项，它使以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131.128.55.33</a:t>
            </a: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为目的地址的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IP</a:t>
            </a: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分组选择以“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A”</a:t>
            </a: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作为下一跳，而不影响其它目的地址的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IP</a:t>
            </a: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分组的转发。</a:t>
            </a:r>
            <a:endParaRPr lang="en-US" altLang="zh-CN" sz="2400" b="0" baseline="-25000" dirty="0">
              <a:latin typeface="Times New Roman" panose="02020603050405020304" pitchFamily="18" charset="0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（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3</a:t>
            </a: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）在路由表中增加一个路由表项，使所有目的地址与该路由表中任何路由表项都不匹配的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IP</a:t>
            </a: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分组被转发到下一跳“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E”</a:t>
            </a: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。</a:t>
            </a:r>
            <a:endParaRPr lang="en-US" altLang="zh-CN" sz="2400" b="0" baseline="-25000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C60FA14-E064-4083-8F17-C5C8AA2A504C}"/>
              </a:ext>
            </a:extLst>
          </p:cNvPr>
          <p:cNvGraphicFramePr>
            <a:graphicFrameLocks noGrp="1"/>
          </p:cNvGraphicFramePr>
          <p:nvPr/>
        </p:nvGraphicFramePr>
        <p:xfrm>
          <a:off x="4922981" y="1985818"/>
          <a:ext cx="3888509" cy="1982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3819">
                  <a:extLst>
                    <a:ext uri="{9D8B030D-6E8A-4147-A177-3AD203B41FA5}">
                      <a16:colId xmlns:a16="http://schemas.microsoft.com/office/drawing/2014/main" val="3398735617"/>
                    </a:ext>
                  </a:extLst>
                </a:gridCol>
                <a:gridCol w="1394690">
                  <a:extLst>
                    <a:ext uri="{9D8B030D-6E8A-4147-A177-3AD203B41FA5}">
                      <a16:colId xmlns:a16="http://schemas.microsoft.com/office/drawing/2014/main" val="50702847"/>
                    </a:ext>
                  </a:extLst>
                </a:gridCol>
              </a:tblGrid>
              <a:tr h="396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2000" dirty="0">
                          <a:effectLst/>
                        </a:rPr>
                        <a:t>网络前缀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2000" dirty="0">
                          <a:effectLst/>
                        </a:rPr>
                        <a:t>下一跳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1007901"/>
                  </a:ext>
                </a:extLst>
              </a:tr>
              <a:tr h="396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131.128.56.0/24</a:t>
                      </a:r>
                      <a:endParaRPr lang="zh-CN" sz="1200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A</a:t>
                      </a:r>
                      <a:endParaRPr lang="zh-CN" sz="14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4523965"/>
                  </a:ext>
                </a:extLst>
              </a:tr>
              <a:tr h="396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131.128.55.32/28</a:t>
                      </a:r>
                      <a:endParaRPr lang="zh-CN" sz="1200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B</a:t>
                      </a:r>
                      <a:endParaRPr lang="zh-CN" sz="14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0748900"/>
                  </a:ext>
                </a:extLst>
              </a:tr>
              <a:tr h="396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131.128.55.32/30</a:t>
                      </a:r>
                      <a:endParaRPr lang="zh-CN" sz="1200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C</a:t>
                      </a:r>
                      <a:endParaRPr lang="zh-CN" sz="14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7695607"/>
                  </a:ext>
                </a:extLst>
              </a:tr>
              <a:tr h="396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131.128.0.0/16</a:t>
                      </a:r>
                      <a:endParaRPr lang="zh-CN" sz="1200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D</a:t>
                      </a:r>
                      <a:endParaRPr lang="zh-CN" sz="14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3044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84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95705"/>
            <a:ext cx="4893945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4.5.1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基本概念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-IP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路由汇聚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83D82E-1F41-484A-AA8F-C16EF77F83A7}"/>
              </a:ext>
            </a:extLst>
          </p:cNvPr>
          <p:cNvSpPr txBox="1"/>
          <p:nvPr/>
        </p:nvSpPr>
        <p:spPr>
          <a:xfrm>
            <a:off x="323273" y="1985818"/>
            <a:ext cx="11536218" cy="3950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例题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：某路由器具有下表所示的路由表项：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en-US" altLang="zh-CN" sz="1800" b="0" baseline="-25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en-US" altLang="zh-CN" baseline="-25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en-US" altLang="zh-CN" sz="1800" b="0" baseline="-25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en-US" altLang="zh-CN" baseline="-25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en-US" altLang="zh-CN" sz="1800" b="0" baseline="-25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en-US" altLang="zh-CN" baseline="-25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en-US" altLang="zh-CN" sz="1800" b="0" baseline="-25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en-US" altLang="zh-CN" baseline="-25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en-US" altLang="zh-CN" sz="1800" b="0" baseline="-25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（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1</a:t>
            </a: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）假设路由器收到两个分组：分组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A</a:t>
            </a: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的目的地址为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131.128.55.33</a:t>
            </a: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，分组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B</a:t>
            </a: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的目的地址为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131.128.55.38</a:t>
            </a: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。请确定路由器为这两个分组选择的下一跳，并加以说明。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【</a:t>
            </a:r>
            <a:r>
              <a:rPr lang="zh-CN" altLang="en-US" sz="24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前者的</a:t>
            </a:r>
            <a:r>
              <a:rPr lang="zh-CN" altLang="pl-PL" sz="24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下一跳路由是</a:t>
            </a:r>
            <a:r>
              <a:rPr lang="pl-PL" altLang="zh-CN" sz="24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C</a:t>
            </a:r>
            <a:r>
              <a:rPr lang="zh-CN" alt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；后者的下一跳路由是</a:t>
            </a:r>
            <a:r>
              <a:rPr lang="en-US" altLang="zh-CN" sz="24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B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】</a:t>
            </a:r>
          </a:p>
          <a:p>
            <a:pPr>
              <a:lnSpc>
                <a:spcPct val="130000"/>
              </a:lnSpc>
            </a:pP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（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2</a:t>
            </a: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）在路由表中增加一个路由表项，它使以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131.128.55.33</a:t>
            </a: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为目的地址的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IP</a:t>
            </a: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分组选择以“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A”</a:t>
            </a: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作为下一跳，而不影响其它目的地址的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IP</a:t>
            </a: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分组的转发。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【</a:t>
            </a:r>
            <a:r>
              <a:rPr lang="en-US" altLang="zh-CN" sz="24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56=00111000</a:t>
            </a:r>
            <a:r>
              <a:rPr lang="zh-CN" altLang="en-US" sz="24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；</a:t>
            </a:r>
            <a:r>
              <a:rPr lang="en-US" altLang="zh-CN" sz="24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55=00110111</a:t>
            </a:r>
            <a:r>
              <a:rPr lang="zh-CN" altLang="en-US" sz="24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；</a:t>
            </a:r>
            <a:r>
              <a:rPr lang="en-US" altLang="zh-CN" sz="24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32=00100000</a:t>
            </a:r>
            <a:r>
              <a:rPr lang="zh-CN" altLang="en-US" sz="24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；</a:t>
            </a:r>
            <a:r>
              <a:rPr lang="en-US" altLang="zh-CN" sz="24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33=00100001</a:t>
            </a:r>
            <a:r>
              <a:rPr lang="zh-CN" altLang="en-US" sz="24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。网络前缀</a:t>
            </a:r>
            <a:r>
              <a:rPr lang="en-US" altLang="zh-CN" sz="24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131.128.55.33/32</a:t>
            </a:r>
            <a:r>
              <a:rPr lang="zh-CN" altLang="en-US" sz="24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，下一跳</a:t>
            </a:r>
            <a:r>
              <a:rPr lang="en-US" altLang="zh-CN" sz="24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A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】</a:t>
            </a:r>
          </a:p>
          <a:p>
            <a:pPr>
              <a:lnSpc>
                <a:spcPct val="130000"/>
              </a:lnSpc>
            </a:pP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（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3</a:t>
            </a: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）在路由表中增加一个路由表项，使所有目的地址与该路由表中任何路由表项都不匹配的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IP</a:t>
            </a: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分组被转发到下一跳“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E”</a:t>
            </a:r>
            <a:r>
              <a:rPr lang="zh-CN" altLang="en-US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。</a:t>
            </a:r>
            <a:endParaRPr lang="en-US" altLang="zh-CN" sz="2400" b="0" baseline="-25000" dirty="0">
              <a:latin typeface="Times New Roman" panose="02020603050405020304" pitchFamily="18" charset="0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【</a:t>
            </a:r>
            <a:r>
              <a:rPr lang="zh-CN" altLang="en-US" sz="24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增加一条默认路由：网络前缀</a:t>
            </a:r>
            <a:r>
              <a:rPr lang="en-US" altLang="zh-CN" sz="24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0.0.0.0/0</a:t>
            </a:r>
            <a:r>
              <a:rPr lang="zh-CN" altLang="en-US" sz="24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，下一跳</a:t>
            </a:r>
            <a:r>
              <a:rPr lang="en-US" altLang="zh-CN" sz="24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E 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黑体" panose="02010609060101010101" charset="-122"/>
              </a:rPr>
              <a:t>】</a:t>
            </a:r>
            <a:endParaRPr lang="zh-CN" altLang="en-US" sz="2400" b="0" baseline="-25000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C60FA14-E064-4083-8F17-C5C8AA2A5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057434"/>
              </p:ext>
            </p:extLst>
          </p:nvPr>
        </p:nvGraphicFramePr>
        <p:xfrm>
          <a:off x="4922981" y="1985818"/>
          <a:ext cx="3888509" cy="1982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3819">
                  <a:extLst>
                    <a:ext uri="{9D8B030D-6E8A-4147-A177-3AD203B41FA5}">
                      <a16:colId xmlns:a16="http://schemas.microsoft.com/office/drawing/2014/main" val="3398735617"/>
                    </a:ext>
                  </a:extLst>
                </a:gridCol>
                <a:gridCol w="1394690">
                  <a:extLst>
                    <a:ext uri="{9D8B030D-6E8A-4147-A177-3AD203B41FA5}">
                      <a16:colId xmlns:a16="http://schemas.microsoft.com/office/drawing/2014/main" val="50702847"/>
                    </a:ext>
                  </a:extLst>
                </a:gridCol>
              </a:tblGrid>
              <a:tr h="396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2000" dirty="0">
                          <a:effectLst/>
                        </a:rPr>
                        <a:t>网络前缀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2000" dirty="0">
                          <a:effectLst/>
                        </a:rPr>
                        <a:t>下一跳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1007901"/>
                  </a:ext>
                </a:extLst>
              </a:tr>
              <a:tr h="396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131.128.56.0/24</a:t>
                      </a:r>
                      <a:endParaRPr lang="zh-CN" sz="1200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A</a:t>
                      </a:r>
                      <a:endParaRPr lang="zh-CN" sz="14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4523965"/>
                  </a:ext>
                </a:extLst>
              </a:tr>
              <a:tr h="396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131.128.55.32/28</a:t>
                      </a:r>
                      <a:endParaRPr lang="zh-CN" sz="1200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B</a:t>
                      </a:r>
                      <a:endParaRPr lang="zh-CN" sz="14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0748900"/>
                  </a:ext>
                </a:extLst>
              </a:tr>
              <a:tr h="396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131.128.55.32/30</a:t>
                      </a:r>
                      <a:endParaRPr lang="zh-CN" sz="1200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C</a:t>
                      </a:r>
                      <a:endParaRPr lang="zh-CN" sz="14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7695607"/>
                  </a:ext>
                </a:extLst>
              </a:tr>
              <a:tr h="396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131.128.0.0/16</a:t>
                      </a:r>
                      <a:endParaRPr lang="zh-CN" sz="1200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D</a:t>
                      </a:r>
                      <a:endParaRPr lang="zh-CN" sz="14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3044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22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95705"/>
            <a:ext cx="4893945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4.5.1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基本概念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-IP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路由汇聚</a:t>
            </a:r>
          </a:p>
        </p:txBody>
      </p:sp>
      <p:sp>
        <p:nvSpPr>
          <p:cNvPr id="6" name="矩形 5"/>
          <p:cNvSpPr/>
          <p:nvPr/>
        </p:nvSpPr>
        <p:spPr>
          <a:xfrm>
            <a:off x="626745" y="1794510"/>
            <a:ext cx="10257790" cy="3357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75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1.【</a:t>
            </a:r>
            <a:r>
              <a:rPr lang="en-US" altLang="zh-CN" sz="1750" kern="1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2017</a:t>
            </a:r>
            <a:r>
              <a:rPr lang="zh-CN" altLang="en-US" sz="1750" kern="1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期末</a:t>
            </a:r>
            <a:r>
              <a:rPr lang="en-US" altLang="zh-CN" sz="175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】</a:t>
            </a:r>
            <a:r>
              <a:rPr lang="zh-CN" altLang="zh-CN" sz="175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假设有下面</a:t>
            </a:r>
            <a:r>
              <a:rPr lang="en-US" altLang="zh-CN" sz="175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4</a:t>
            </a:r>
            <a:r>
              <a:rPr lang="zh-CN" altLang="zh-CN" sz="175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条路由：</a:t>
            </a:r>
            <a:r>
              <a:rPr lang="en-US" altLang="zh-CN" sz="175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172.18.129.0/24</a:t>
            </a:r>
            <a:r>
              <a:rPr lang="zh-CN" altLang="zh-CN" sz="175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、</a:t>
            </a:r>
            <a:r>
              <a:rPr lang="en-US" altLang="zh-CN" sz="175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172.18.130.0/24</a:t>
            </a:r>
            <a:r>
              <a:rPr lang="zh-CN" altLang="zh-CN" sz="175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、</a:t>
            </a:r>
            <a:r>
              <a:rPr lang="en-US" altLang="zh-CN" sz="175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172.18.132.0/24</a:t>
            </a:r>
            <a:r>
              <a:rPr lang="zh-CN" altLang="zh-CN" sz="175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、和</a:t>
            </a:r>
            <a:r>
              <a:rPr lang="en-US" altLang="zh-CN" sz="175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172.18.133.0/24</a:t>
            </a:r>
            <a:r>
              <a:rPr lang="zh-CN" altLang="zh-CN" sz="175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，如果进行路由聚合，能覆盖这</a:t>
            </a:r>
            <a:r>
              <a:rPr lang="en-US" altLang="zh-CN" sz="175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4</a:t>
            </a:r>
            <a:r>
              <a:rPr lang="zh-CN" altLang="zh-CN" sz="175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条路由的地址是（</a:t>
            </a:r>
            <a:r>
              <a:rPr lang="en-US" altLang="zh-CN" sz="175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         </a:t>
            </a:r>
            <a:r>
              <a:rPr lang="zh-CN" altLang="zh-CN" sz="175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）。</a:t>
            </a:r>
            <a:endParaRPr lang="en-US" altLang="zh-CN" sz="1750" kern="1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sym typeface="+mn-ea"/>
            </a:endParaRPr>
          </a:p>
          <a:p>
            <a:pPr lvl="0" algn="just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kumimoji="0" lang="zh-CN" altLang="en-US" sz="175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n-cs"/>
              </a:rPr>
              <a:t>（</a:t>
            </a:r>
            <a:r>
              <a:rPr lang="en-US" altLang="zh-CN" sz="1750" kern="1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129=10000001</a:t>
            </a:r>
            <a:r>
              <a:rPr lang="zh-CN" altLang="en-US" sz="1750" kern="1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；</a:t>
            </a:r>
            <a:r>
              <a:rPr lang="en-US" altLang="zh-CN" sz="1750" kern="1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130=10000010</a:t>
            </a:r>
            <a:r>
              <a:rPr lang="zh-CN" altLang="en-US" sz="1750" kern="1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；</a:t>
            </a:r>
            <a:r>
              <a:rPr lang="en-US" altLang="zh-CN" sz="1750" kern="1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132=10000100</a:t>
            </a:r>
            <a:r>
              <a:rPr lang="zh-CN" altLang="en-US" sz="1750" kern="1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；</a:t>
            </a:r>
            <a:r>
              <a:rPr lang="en-US" altLang="zh-CN" sz="1750" kern="1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133=10000101</a:t>
            </a:r>
            <a:r>
              <a:rPr kumimoji="0" lang="zh-CN" altLang="en-US" sz="175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n-cs"/>
              </a:rPr>
              <a:t>）</a:t>
            </a:r>
            <a:endParaRPr kumimoji="0" lang="en-US" altLang="zh-CN" sz="175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75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</a:t>
            </a:r>
            <a:r>
              <a:rPr lang="zh-CN" altLang="zh-CN" sz="175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．</a:t>
            </a:r>
            <a:r>
              <a:rPr lang="en-US" altLang="zh-CN" sz="175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172.18.128.0/21                                                                              B. 172.18.128.0/22 </a:t>
            </a:r>
            <a:endParaRPr kumimoji="0" lang="zh-CN" altLang="zh-CN" sz="175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75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C</a:t>
            </a:r>
            <a:r>
              <a:rPr lang="zh-CN" altLang="zh-CN" sz="175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．</a:t>
            </a:r>
            <a:r>
              <a:rPr lang="en-US" altLang="zh-CN" sz="175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172.18.130.0/22                                                                              D. 172.18.132.0/23</a:t>
            </a: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750" b="0" i="0" u="none" strike="noStrike" kern="1200" cap="none" spc="0" normalizeH="0" baseline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+mn-cs"/>
                <a:sym typeface="+mn-ea"/>
              </a:rPr>
              <a:t>2. 【</a:t>
            </a:r>
            <a:r>
              <a:rPr kumimoji="0" lang="en-US" altLang="zh-CN" sz="1750" b="0" i="0" u="none" strike="noStrike" kern="1200" cap="none" spc="0" normalizeH="0" baseline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+mn-cs"/>
                <a:sym typeface="+mn-ea"/>
              </a:rPr>
              <a:t>2018</a:t>
            </a:r>
            <a:r>
              <a:rPr kumimoji="0" lang="zh-CN" altLang="en-US" sz="1750" b="0" i="0" u="none" strike="noStrike" kern="1200" cap="none" spc="0" normalizeH="0" baseline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+mn-cs"/>
                <a:sym typeface="+mn-ea"/>
              </a:rPr>
              <a:t>考研</a:t>
            </a:r>
            <a:r>
              <a:rPr lang="en-US" altLang="zh-CN" sz="175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】</a:t>
            </a:r>
            <a:r>
              <a:rPr lang="zh-CN" altLang="en-US" sz="175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某路由表中有转发接口相同的</a:t>
            </a:r>
            <a:r>
              <a:rPr lang="en-US" altLang="zh-CN" sz="175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4</a:t>
            </a:r>
            <a:r>
              <a:rPr lang="zh-CN" altLang="en-US" sz="175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条路由表项，其目的网络地址分别为</a:t>
            </a:r>
            <a:r>
              <a:rPr lang="en-US" altLang="zh-CN" sz="175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35.230.32.0/21</a:t>
            </a:r>
            <a:r>
              <a:rPr lang="zh-CN" altLang="en-US" sz="175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、</a:t>
            </a:r>
            <a:r>
              <a:rPr lang="en-US" altLang="zh-CN" sz="175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35.230.40.0/21</a:t>
            </a:r>
            <a:r>
              <a:rPr lang="zh-CN" altLang="en-US" sz="175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、</a:t>
            </a:r>
            <a:r>
              <a:rPr lang="en-US" altLang="zh-CN" sz="175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35.230.48.0/21</a:t>
            </a:r>
            <a:r>
              <a:rPr lang="zh-CN" altLang="en-US" sz="175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和</a:t>
            </a:r>
            <a:r>
              <a:rPr lang="en-US" altLang="zh-CN" sz="175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35.230.56.0/21</a:t>
            </a:r>
            <a:r>
              <a:rPr lang="zh-CN" altLang="en-US" sz="175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，将该</a:t>
            </a:r>
            <a:r>
              <a:rPr lang="en-US" altLang="zh-CN" sz="175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4</a:t>
            </a:r>
            <a:r>
              <a:rPr lang="zh-CN" altLang="en-US" sz="175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条路由聚合后的目的网络地址为（        ）</a:t>
            </a:r>
            <a:endParaRPr lang="en-US" altLang="zh-CN" sz="1750" dirty="0">
              <a:latin typeface="Times New Roman" panose="02020603050405020304" pitchFamily="18" charset="0"/>
              <a:ea typeface="黑体" panose="02010609060101010101" charset="-122"/>
              <a:sym typeface="+mn-ea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5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（</a:t>
            </a:r>
            <a:r>
              <a:rPr lang="en-US" altLang="zh-CN" sz="175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 32=00100000</a:t>
            </a:r>
            <a:r>
              <a:rPr lang="zh-CN" altLang="en-US" sz="175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；</a:t>
            </a:r>
            <a:r>
              <a:rPr lang="en-US" altLang="zh-CN" sz="175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40=00101000</a:t>
            </a:r>
            <a:r>
              <a:rPr lang="zh-CN" altLang="en-US" sz="175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；</a:t>
            </a:r>
            <a:r>
              <a:rPr lang="en-US" altLang="zh-CN" sz="175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48=00110000</a:t>
            </a:r>
            <a:r>
              <a:rPr lang="zh-CN" altLang="en-US" sz="175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；</a:t>
            </a:r>
            <a:r>
              <a:rPr lang="en-US" altLang="zh-CN" sz="175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56=00111000 </a:t>
            </a:r>
            <a:r>
              <a:rPr lang="zh-CN" altLang="en-US" sz="175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  <a:endParaRPr lang="en-US" altLang="zh-CN" sz="1750" dirty="0">
              <a:latin typeface="Times New Roman" panose="02020603050405020304" pitchFamily="18" charset="0"/>
              <a:ea typeface="黑体" panose="02010609060101010101" charset="-122"/>
              <a:sym typeface="+mn-ea"/>
            </a:endParaRPr>
          </a:p>
          <a:p>
            <a:pPr marL="342900" lvl="0" indent="-3429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AutoNum type="alphaUcPeriod"/>
              <a:defRPr/>
            </a:pPr>
            <a:r>
              <a:rPr lang="en-US" altLang="zh-CN" sz="175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35.230.0.0/19		B. 35.230.0.0/20		C. 35.230.32.0/19		D. 35.230.32.0/20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986155"/>
            <a:ext cx="348869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4.5.2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路由协议</a:t>
            </a:r>
          </a:p>
        </p:txBody>
      </p:sp>
      <p:sp>
        <p:nvSpPr>
          <p:cNvPr id="10" name="矩形 9"/>
          <p:cNvSpPr/>
          <p:nvPr/>
        </p:nvSpPr>
        <p:spPr>
          <a:xfrm>
            <a:off x="594995" y="1593215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noProof="0" dirty="0">
                <a:solidFill>
                  <a:srgbClr val="A91F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基本思想</a:t>
            </a:r>
          </a:p>
        </p:txBody>
      </p:sp>
      <p:sp>
        <p:nvSpPr>
          <p:cNvPr id="4" name="矩形 3"/>
          <p:cNvSpPr/>
          <p:nvPr/>
        </p:nvSpPr>
        <p:spPr>
          <a:xfrm>
            <a:off x="600075" y="3183890"/>
            <a:ext cx="386397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自治系统（</a:t>
            </a:r>
            <a:r>
              <a:rPr lang="en-US" altLang="zh-CN" sz="19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AS</a:t>
            </a:r>
            <a:r>
              <a:rPr lang="zh-CN" altLang="en-US" sz="19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900" b="1" noProof="0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55980" y="3556635"/>
            <a:ext cx="1065339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-34290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互联网由自治系统互联而成，“自治”管理（大学、公司、部门等），有权自主地定内部采用何种路由协议</a:t>
            </a:r>
          </a:p>
          <a:p>
            <a:pPr marL="0" marR="0" lvl="1" indent="-342900" defTabSz="914400">
              <a:lnSpc>
                <a:spcPct val="150000"/>
              </a:lnSpc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域内路由选择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：自治系统内部的路由选择</a:t>
            </a:r>
          </a:p>
          <a:p>
            <a:pPr marL="0" marR="0" lvl="1" indent="-342900" defTabSz="914400">
              <a:lnSpc>
                <a:spcPct val="150000"/>
              </a:lnSpc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域间路由选择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：不同自治系统之间的路由选择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2980" y="1943100"/>
            <a:ext cx="1065339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-34290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采用分层思想，用“化整为零、分而治之”办法解决路由选择问题</a:t>
            </a:r>
          </a:p>
          <a:p>
            <a:pPr marL="0" marR="0" lvl="1" indent="-34290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产生一个路由表，为转发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分组寻找合理“下一跳”路由器地址</a:t>
            </a:r>
          </a:p>
          <a:p>
            <a:pPr marL="0" marR="0" lvl="1" indent="-34290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实现对路由表信息的动态更新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2775" y="4844415"/>
            <a:ext cx="386397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自治系统（</a:t>
            </a:r>
            <a:r>
              <a:rPr lang="en-US" altLang="zh-CN" sz="19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AS</a:t>
            </a:r>
            <a:r>
              <a:rPr lang="zh-CN" altLang="en-US" sz="19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900" b="1" noProof="0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8680" y="5207635"/>
            <a:ext cx="1065339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-34290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内部网关协议（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IGP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）：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AS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内部使用的路由选择协议，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RIP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OSPF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协议</a:t>
            </a:r>
          </a:p>
          <a:p>
            <a:pPr marL="0" marR="0" lvl="1" indent="-34290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外部网关协议（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EGP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）：不同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AS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边界路由器之间交换路由信息，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BGP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协议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4" grpId="0"/>
      <p:bldP spid="3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986155"/>
            <a:ext cx="348869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4.5.2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路由协议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025650" y="1710055"/>
            <a:ext cx="7713980" cy="4371975"/>
            <a:chOff x="3190" y="2693"/>
            <a:chExt cx="12148" cy="6885"/>
          </a:xfrm>
        </p:grpSpPr>
        <p:graphicFrame>
          <p:nvGraphicFramePr>
            <p:cNvPr id="35845" name="Object 1"/>
            <p:cNvGraphicFramePr>
              <a:graphicFrameLocks noChangeAspect="1"/>
            </p:cNvGraphicFramePr>
            <p:nvPr/>
          </p:nvGraphicFramePr>
          <p:xfrm>
            <a:off x="3190" y="2693"/>
            <a:ext cx="12148" cy="6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6" r:id="rId3" imgW="7327900" imgH="4368800" progId="Visio.Drawing.11">
                    <p:embed/>
                  </p:oleObj>
                </mc:Choice>
                <mc:Fallback>
                  <p:oleObj r:id="rId3" imgW="7327900" imgH="4368800" progId="Visio.Drawing.11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190" y="2693"/>
                          <a:ext cx="12148" cy="635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46" name="矩形 1"/>
            <p:cNvSpPr/>
            <p:nvPr/>
          </p:nvSpPr>
          <p:spPr>
            <a:xfrm>
              <a:off x="5609" y="8950"/>
              <a:ext cx="6189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自治系统与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IGP</a:t>
              </a:r>
              <a:r>
                <a:rPr lang="zh-CN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、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EGP</a:t>
              </a:r>
              <a:r>
                <a:rPr lang="zh-CN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之间的关系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19505"/>
            <a:ext cx="348869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4.5.3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路由信息协议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RIP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4995" y="1869440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noProof="0" dirty="0">
                <a:ln>
                  <a:noFill/>
                </a:ln>
                <a:solidFill>
                  <a:srgbClr val="940A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算法思想</a:t>
            </a:r>
            <a:endParaRPr lang="zh-CN" altLang="en-US" sz="1900" b="1" noProof="0" dirty="0">
              <a:ln>
                <a:noFill/>
              </a:ln>
              <a:solidFill>
                <a:srgbClr val="940A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0075" y="3650615"/>
            <a:ext cx="386397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b="1" noProof="0" dirty="0">
                <a:ln>
                  <a:noFill/>
                </a:ln>
                <a:solidFill>
                  <a:srgbClr val="940A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算法步骤</a:t>
            </a:r>
            <a:endParaRPr lang="zh-CN" altLang="en-US" sz="1900" b="1" noProof="0" dirty="0">
              <a:ln>
                <a:noFill/>
              </a:ln>
              <a:solidFill>
                <a:srgbClr val="940A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2980" y="4023360"/>
            <a:ext cx="1065339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-342900" defTabSz="914400">
              <a:lnSpc>
                <a:spcPct val="150000"/>
              </a:lnSpc>
              <a:buClr>
                <a:srgbClr val="0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初始化路由表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：只包含与该路由器有</a:t>
            </a:r>
            <a:r>
              <a:rPr lang="zh-CN" altLang="en-US" sz="1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直接相连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的路由信息，距离均为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0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（本地路由）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charset="-122"/>
              <a:sym typeface="+mn-ea"/>
            </a:endParaRPr>
          </a:p>
          <a:p>
            <a:pPr marL="0" marR="0" lvl="1" indent="-342900" defTabSz="914400">
              <a:lnSpc>
                <a:spcPct val="150000"/>
              </a:lnSpc>
              <a:buClr>
                <a:srgbClr val="0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更新路由表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（若路由器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X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到目的网络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Y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的距离为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n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</a:p>
          <a:p>
            <a:pPr marL="400050" marR="0" lvl="2" indent="-285750" defTabSz="914400">
              <a:lnSpc>
                <a:spcPct val="150000"/>
              </a:lnSpc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若原路由表中没有到网络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Y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的表项，则增加一个到网络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Y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的表项</a:t>
            </a:r>
          </a:p>
          <a:p>
            <a:pPr marL="400050" marR="0" lvl="2" indent="-285750" defTabSz="914400">
              <a:lnSpc>
                <a:spcPct val="150000"/>
              </a:lnSpc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若原路由表中已有到网络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Y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的表项（到目的网络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Y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经过路由器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Z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距离为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m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），则只要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m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＞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n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＋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l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，都进行更新。否则不变。更新后的下一站路由器应为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X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2980" y="2219325"/>
            <a:ext cx="1065339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1" indent="-28575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周期性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向</a:t>
            </a:r>
            <a:r>
              <a:rPr lang="zh-CN" altLang="en-US" sz="1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相邻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路由器告知本地路由器可以到达的网络，以及到达该网络的距离（跳数）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285750" marR="0" lvl="1" indent="-28575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路由向量（</a:t>
            </a:r>
            <a:r>
              <a:rPr lang="en-US" altLang="zh-CN" sz="1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V</a:t>
            </a:r>
            <a:r>
              <a:rPr lang="zh-CN" altLang="en-US" sz="1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</a:t>
            </a:r>
            <a:r>
              <a:rPr lang="en-US" altLang="zh-CN" sz="1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D</a:t>
            </a:r>
            <a:r>
              <a:rPr lang="zh-CN" altLang="en-US" sz="1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中，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V-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该路由器到达的目的网络地址；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D-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代表距离（跳数）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charset="-122"/>
              <a:sym typeface="+mn-ea"/>
            </a:endParaRPr>
          </a:p>
          <a:p>
            <a:pPr marL="285750" marR="0" lvl="1" indent="-28575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  <a:defRPr/>
            </a:pP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按照最短路径原则，刷新路由表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4" grpId="0"/>
      <p:bldP spid="3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142240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前讲复习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380490" y="2101850"/>
            <a:ext cx="1294130" cy="4061460"/>
            <a:chOff x="2174" y="3310"/>
            <a:chExt cx="2038" cy="6396"/>
          </a:xfrm>
        </p:grpSpPr>
        <p:sp>
          <p:nvSpPr>
            <p:cNvPr id="32" name="文本框 31"/>
            <p:cNvSpPr txBox="1">
              <a:spLocks noChangeArrowheads="1"/>
            </p:cNvSpPr>
            <p:nvPr/>
          </p:nvSpPr>
          <p:spPr bwMode="auto">
            <a:xfrm>
              <a:off x="2174" y="6199"/>
              <a:ext cx="1438" cy="58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网络层</a:t>
              </a:r>
            </a:p>
          </p:txBody>
        </p:sp>
        <p:sp>
          <p:nvSpPr>
            <p:cNvPr id="33" name="左大括号 32"/>
            <p:cNvSpPr/>
            <p:nvPr/>
          </p:nvSpPr>
          <p:spPr>
            <a:xfrm>
              <a:off x="3762" y="3310"/>
              <a:ext cx="450" cy="6396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125" name="文本框 18"/>
          <p:cNvSpPr txBox="1"/>
          <p:nvPr/>
        </p:nvSpPr>
        <p:spPr>
          <a:xfrm>
            <a:off x="2791143" y="1923733"/>
            <a:ext cx="74295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charset="-122"/>
              </a:rPr>
              <a:t>IP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charset="-122"/>
              </a:rPr>
              <a:t>地址</a:t>
            </a:r>
          </a:p>
        </p:txBody>
      </p:sp>
      <p:sp>
        <p:nvSpPr>
          <p:cNvPr id="38" name="左大括号 37"/>
          <p:cNvSpPr/>
          <p:nvPr/>
        </p:nvSpPr>
        <p:spPr>
          <a:xfrm>
            <a:off x="3567430" y="1141095"/>
            <a:ext cx="111125" cy="18034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2630805" y="5959475"/>
            <a:ext cx="1002030" cy="519430"/>
            <a:chOff x="4188" y="9250"/>
            <a:chExt cx="1578" cy="818"/>
          </a:xfrm>
        </p:grpSpPr>
        <p:sp>
          <p:nvSpPr>
            <p:cNvPr id="5127" name="文本框 40"/>
            <p:cNvSpPr txBox="1"/>
            <p:nvPr/>
          </p:nvSpPr>
          <p:spPr>
            <a:xfrm>
              <a:off x="4188" y="9362"/>
              <a:ext cx="1423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400" b="1" dirty="0">
                  <a:latin typeface="黑体" panose="02010609060101010101" charset="-122"/>
                  <a:ea typeface="黑体" panose="02010609060101010101" charset="-122"/>
                </a:rPr>
                <a:t>补充协议</a:t>
              </a:r>
            </a:p>
          </p:txBody>
        </p:sp>
        <p:sp>
          <p:nvSpPr>
            <p:cNvPr id="42" name="左大括号 41"/>
            <p:cNvSpPr/>
            <p:nvPr/>
          </p:nvSpPr>
          <p:spPr>
            <a:xfrm>
              <a:off x="5618" y="9250"/>
              <a:ext cx="148" cy="81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811780" y="3338195"/>
            <a:ext cx="871855" cy="590550"/>
            <a:chOff x="4473" y="5257"/>
            <a:chExt cx="1373" cy="930"/>
          </a:xfrm>
        </p:grpSpPr>
        <p:sp>
          <p:nvSpPr>
            <p:cNvPr id="79" name="左大括号 78"/>
            <p:cNvSpPr/>
            <p:nvPr/>
          </p:nvSpPr>
          <p:spPr>
            <a:xfrm>
              <a:off x="5618" y="5257"/>
              <a:ext cx="228" cy="93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矩形 4"/>
            <p:cNvSpPr/>
            <p:nvPr/>
          </p:nvSpPr>
          <p:spPr>
            <a:xfrm>
              <a:off x="4473" y="5504"/>
              <a:ext cx="1132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400" b="1" dirty="0">
                  <a:latin typeface="Times New Roman" panose="02020603050405020304" pitchFamily="18" charset="0"/>
                  <a:ea typeface="黑体" panose="02010609060101010101" charset="-122"/>
                </a:rPr>
                <a:t>分组</a:t>
              </a:r>
            </a:p>
          </p:txBody>
        </p:sp>
      </p:grpSp>
      <p:sp>
        <p:nvSpPr>
          <p:cNvPr id="5138" name="文本框 43"/>
          <p:cNvSpPr txBox="1"/>
          <p:nvPr/>
        </p:nvSpPr>
        <p:spPr>
          <a:xfrm>
            <a:off x="3745230" y="2747645"/>
            <a:ext cx="1806575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600" b="0" dirty="0">
                <a:latin typeface="Times New Roman" panose="02020603050405020304" pitchFamily="18" charset="0"/>
                <a:ea typeface="黑体" panose="02010609060101010101" charset="-122"/>
              </a:rPr>
              <a:t>NAT</a:t>
            </a:r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地址转换技术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3745230" y="882650"/>
            <a:ext cx="5970905" cy="621665"/>
            <a:chOff x="5898" y="1390"/>
            <a:chExt cx="9403" cy="979"/>
          </a:xfrm>
        </p:grpSpPr>
        <p:sp>
          <p:nvSpPr>
            <p:cNvPr id="48" name="左大括号 47"/>
            <p:cNvSpPr/>
            <p:nvPr/>
          </p:nvSpPr>
          <p:spPr>
            <a:xfrm>
              <a:off x="10199" y="1585"/>
              <a:ext cx="113" cy="585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35" name="文本框 4"/>
            <p:cNvSpPr txBox="1"/>
            <p:nvPr/>
          </p:nvSpPr>
          <p:spPr>
            <a:xfrm>
              <a:off x="5898" y="1611"/>
              <a:ext cx="4422" cy="53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标准分类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地址（二级结构）</a:t>
              </a:r>
            </a:p>
          </p:txBody>
        </p:sp>
        <p:sp>
          <p:nvSpPr>
            <p:cNvPr id="36" name="文本框 44"/>
            <p:cNvSpPr txBox="1"/>
            <p:nvPr/>
          </p:nvSpPr>
          <p:spPr>
            <a:xfrm>
              <a:off x="10279" y="1390"/>
              <a:ext cx="5022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A/B/C/D/E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五类标准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地址的划分</a:t>
              </a:r>
            </a:p>
          </p:txBody>
        </p:sp>
        <p:sp>
          <p:nvSpPr>
            <p:cNvPr id="5140" name="文本框 46"/>
            <p:cNvSpPr txBox="1"/>
            <p:nvPr/>
          </p:nvSpPr>
          <p:spPr>
            <a:xfrm>
              <a:off x="10254" y="1837"/>
              <a:ext cx="5025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某些特殊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地址的作用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745230" y="1486535"/>
            <a:ext cx="6708140" cy="906145"/>
            <a:chOff x="5898" y="2341"/>
            <a:chExt cx="10564" cy="1427"/>
          </a:xfrm>
        </p:grpSpPr>
        <p:sp>
          <p:nvSpPr>
            <p:cNvPr id="69" name="左大括号 68"/>
            <p:cNvSpPr/>
            <p:nvPr/>
          </p:nvSpPr>
          <p:spPr>
            <a:xfrm>
              <a:off x="10225" y="2474"/>
              <a:ext cx="113" cy="104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36" name="文本框 39"/>
            <p:cNvSpPr txBox="1"/>
            <p:nvPr/>
          </p:nvSpPr>
          <p:spPr>
            <a:xfrm>
              <a:off x="5898" y="2777"/>
              <a:ext cx="4422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划分子网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地址（三级结构）</a:t>
              </a:r>
            </a:p>
          </p:txBody>
        </p:sp>
        <p:sp>
          <p:nvSpPr>
            <p:cNvPr id="37" name="文本框 48"/>
            <p:cNvSpPr txBox="1"/>
            <p:nvPr/>
          </p:nvSpPr>
          <p:spPr>
            <a:xfrm>
              <a:off x="10260" y="2341"/>
              <a:ext cx="2800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子网划分的原因</a:t>
              </a:r>
            </a:p>
          </p:txBody>
        </p:sp>
        <p:sp>
          <p:nvSpPr>
            <p:cNvPr id="5142" name="文本框 49"/>
            <p:cNvSpPr txBox="1"/>
            <p:nvPr/>
          </p:nvSpPr>
          <p:spPr>
            <a:xfrm>
              <a:off x="10300" y="2764"/>
              <a:ext cx="6162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子网划分的方式（子网掩码、子网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）</a:t>
              </a:r>
            </a:p>
          </p:txBody>
        </p:sp>
        <p:sp>
          <p:nvSpPr>
            <p:cNvPr id="5143" name="文本框 50"/>
            <p:cNvSpPr txBox="1"/>
            <p:nvPr/>
          </p:nvSpPr>
          <p:spPr>
            <a:xfrm>
              <a:off x="10320" y="3236"/>
              <a:ext cx="2737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不均等子网划分</a:t>
              </a: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3745230" y="3617595"/>
            <a:ext cx="4105275" cy="634365"/>
            <a:chOff x="5898" y="5697"/>
            <a:chExt cx="6465" cy="999"/>
          </a:xfrm>
        </p:grpSpPr>
        <p:sp>
          <p:nvSpPr>
            <p:cNvPr id="78" name="左大括号 77"/>
            <p:cNvSpPr/>
            <p:nvPr/>
          </p:nvSpPr>
          <p:spPr>
            <a:xfrm>
              <a:off x="9053" y="5907"/>
              <a:ext cx="135" cy="59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48" name="文本框 55"/>
            <p:cNvSpPr txBox="1"/>
            <p:nvPr/>
          </p:nvSpPr>
          <p:spPr>
            <a:xfrm>
              <a:off x="5898" y="5932"/>
              <a:ext cx="3183" cy="53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分组的分段与组装</a:t>
              </a:r>
            </a:p>
          </p:txBody>
        </p:sp>
        <p:sp>
          <p:nvSpPr>
            <p:cNvPr id="5149" name="文本框 56"/>
            <p:cNvSpPr txBox="1"/>
            <p:nvPr/>
          </p:nvSpPr>
          <p:spPr>
            <a:xfrm>
              <a:off x="9163" y="5697"/>
              <a:ext cx="1702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怎么计算</a:t>
              </a:r>
            </a:p>
          </p:txBody>
        </p:sp>
        <p:sp>
          <p:nvSpPr>
            <p:cNvPr id="5150" name="文本框 57"/>
            <p:cNvSpPr txBox="1"/>
            <p:nvPr/>
          </p:nvSpPr>
          <p:spPr>
            <a:xfrm>
              <a:off x="9155" y="6162"/>
              <a:ext cx="3208" cy="53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标识、标志、段偏移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745230" y="3009265"/>
            <a:ext cx="5215890" cy="639445"/>
            <a:chOff x="5898" y="4739"/>
            <a:chExt cx="8214" cy="1007"/>
          </a:xfrm>
        </p:grpSpPr>
        <p:sp>
          <p:nvSpPr>
            <p:cNvPr id="5147" name="文本框 54"/>
            <p:cNvSpPr txBox="1"/>
            <p:nvPr/>
          </p:nvSpPr>
          <p:spPr>
            <a:xfrm>
              <a:off x="5898" y="5022"/>
              <a:ext cx="4860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分组头格式及各数据域的含义</a:t>
              </a:r>
            </a:p>
          </p:txBody>
        </p:sp>
        <p:sp>
          <p:nvSpPr>
            <p:cNvPr id="59" name="左大括号 58"/>
            <p:cNvSpPr/>
            <p:nvPr/>
          </p:nvSpPr>
          <p:spPr>
            <a:xfrm>
              <a:off x="10656" y="4920"/>
              <a:ext cx="165" cy="650"/>
            </a:xfrm>
            <a:prstGeom prst="leftBrace">
              <a:avLst>
                <a:gd name="adj1" fmla="val 8333"/>
                <a:gd name="adj2" fmla="val 4923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52" name="文本框 59"/>
            <p:cNvSpPr txBox="1"/>
            <p:nvPr/>
          </p:nvSpPr>
          <p:spPr>
            <a:xfrm>
              <a:off x="10804" y="4739"/>
              <a:ext cx="3308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分组头长度、总长度</a:t>
              </a:r>
            </a:p>
          </p:txBody>
        </p:sp>
        <p:sp>
          <p:nvSpPr>
            <p:cNvPr id="5153" name="文本框 60"/>
            <p:cNvSpPr txBox="1"/>
            <p:nvPr/>
          </p:nvSpPr>
          <p:spPr>
            <a:xfrm>
              <a:off x="10772" y="5214"/>
              <a:ext cx="3310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生存时间、头校验和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2630805" y="4376420"/>
            <a:ext cx="1033780" cy="1011555"/>
            <a:chOff x="4188" y="6757"/>
            <a:chExt cx="1628" cy="1593"/>
          </a:xfrm>
        </p:grpSpPr>
        <p:sp>
          <p:nvSpPr>
            <p:cNvPr id="35" name="矩形 4"/>
            <p:cNvSpPr/>
            <p:nvPr/>
          </p:nvSpPr>
          <p:spPr>
            <a:xfrm>
              <a:off x="4188" y="7305"/>
              <a:ext cx="1416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黑体" panose="02010609060101010101" charset="-122"/>
                  <a:ea typeface="黑体" panose="02010609060101010101" charset="-122"/>
                </a:rPr>
                <a:t>路由算法</a:t>
              </a:r>
            </a:p>
          </p:txBody>
        </p:sp>
        <p:sp>
          <p:nvSpPr>
            <p:cNvPr id="62" name="左大括号 61"/>
            <p:cNvSpPr/>
            <p:nvPr/>
          </p:nvSpPr>
          <p:spPr>
            <a:xfrm>
              <a:off x="5618" y="6757"/>
              <a:ext cx="198" cy="1593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156" name="文本框 63"/>
          <p:cNvSpPr txBox="1"/>
          <p:nvPr/>
        </p:nvSpPr>
        <p:spPr>
          <a:xfrm>
            <a:off x="3745230" y="6311583"/>
            <a:ext cx="1836738" cy="339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地址解析协议</a:t>
            </a:r>
            <a:r>
              <a:rPr lang="en-US" altLang="zh-CN" sz="1600" b="0" dirty="0">
                <a:latin typeface="Times New Roman" panose="02020603050405020304" pitchFamily="18" charset="0"/>
                <a:ea typeface="黑体" panose="02010609060101010101" charset="-122"/>
              </a:rPr>
              <a:t>ARP</a:t>
            </a:r>
          </a:p>
        </p:txBody>
      </p:sp>
      <p:grpSp>
        <p:nvGrpSpPr>
          <p:cNvPr id="74" name="组合 73"/>
          <p:cNvGrpSpPr/>
          <p:nvPr/>
        </p:nvGrpSpPr>
        <p:grpSpPr>
          <a:xfrm>
            <a:off x="3745230" y="5781675"/>
            <a:ext cx="2642870" cy="516890"/>
            <a:chOff x="5898" y="8970"/>
            <a:chExt cx="4162" cy="814"/>
          </a:xfrm>
        </p:grpSpPr>
        <p:sp>
          <p:nvSpPr>
            <p:cNvPr id="5155" name="文本框 62"/>
            <p:cNvSpPr txBox="1"/>
            <p:nvPr/>
          </p:nvSpPr>
          <p:spPr>
            <a:xfrm>
              <a:off x="5898" y="9055"/>
              <a:ext cx="4007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互联网控制报文协议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ICMP</a:t>
              </a:r>
            </a:p>
          </p:txBody>
        </p:sp>
        <p:sp>
          <p:nvSpPr>
            <p:cNvPr id="65" name="左大括号 64"/>
            <p:cNvSpPr/>
            <p:nvPr/>
          </p:nvSpPr>
          <p:spPr>
            <a:xfrm>
              <a:off x="9916" y="8970"/>
              <a:ext cx="145" cy="815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158" name="文本框 66"/>
          <p:cNvSpPr txBox="1"/>
          <p:nvPr/>
        </p:nvSpPr>
        <p:spPr>
          <a:xfrm>
            <a:off x="6413818" y="5692458"/>
            <a:ext cx="1212850" cy="339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协议的作用</a:t>
            </a:r>
          </a:p>
        </p:txBody>
      </p:sp>
      <p:grpSp>
        <p:nvGrpSpPr>
          <p:cNvPr id="77" name="组合 76"/>
          <p:cNvGrpSpPr/>
          <p:nvPr/>
        </p:nvGrpSpPr>
        <p:grpSpPr>
          <a:xfrm>
            <a:off x="6414135" y="5857875"/>
            <a:ext cx="2362835" cy="727710"/>
            <a:chOff x="10101" y="9090"/>
            <a:chExt cx="3721" cy="1146"/>
          </a:xfrm>
        </p:grpSpPr>
        <p:sp>
          <p:nvSpPr>
            <p:cNvPr id="5161" name="文本框 70"/>
            <p:cNvSpPr txBox="1"/>
            <p:nvPr/>
          </p:nvSpPr>
          <p:spPr>
            <a:xfrm>
              <a:off x="12228" y="9090"/>
              <a:ext cx="1595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差错报文</a:t>
              </a: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10101" y="9280"/>
              <a:ext cx="3646" cy="957"/>
              <a:chOff x="10101" y="9280"/>
              <a:chExt cx="3646" cy="957"/>
            </a:xfrm>
          </p:grpSpPr>
          <p:sp>
            <p:nvSpPr>
              <p:cNvPr id="5159" name="文本框 67"/>
              <p:cNvSpPr txBox="1"/>
              <p:nvPr/>
            </p:nvSpPr>
            <p:spPr>
              <a:xfrm>
                <a:off x="10101" y="9422"/>
                <a:ext cx="1910" cy="5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600" b="0" dirty="0">
                    <a:latin typeface="Times New Roman" panose="02020603050405020304" pitchFamily="18" charset="0"/>
                    <a:ea typeface="黑体" panose="02010609060101010101" charset="-122"/>
                  </a:rPr>
                  <a:t>协议的分类</a:t>
                </a:r>
              </a:p>
            </p:txBody>
          </p:sp>
          <p:sp>
            <p:nvSpPr>
              <p:cNvPr id="70" name="左大括号 69"/>
              <p:cNvSpPr/>
              <p:nvPr/>
            </p:nvSpPr>
            <p:spPr>
              <a:xfrm>
                <a:off x="12048" y="9280"/>
                <a:ext cx="145" cy="815"/>
              </a:xfrm>
              <a:prstGeom prst="lef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62" name="文本框 71"/>
              <p:cNvSpPr txBox="1"/>
              <p:nvPr/>
            </p:nvSpPr>
            <p:spPr>
              <a:xfrm>
                <a:off x="12153" y="9705"/>
                <a:ext cx="1595" cy="5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600" b="0" dirty="0">
                    <a:latin typeface="Times New Roman" panose="02020603050405020304" pitchFamily="18" charset="0"/>
                    <a:ea typeface="黑体" panose="02010609060101010101" charset="-122"/>
                  </a:rPr>
                  <a:t>查询报文</a:t>
                </a:r>
              </a:p>
            </p:txBody>
          </p:sp>
        </p:grpSp>
      </p:grpSp>
      <p:sp>
        <p:nvSpPr>
          <p:cNvPr id="5163" name="文本框 72"/>
          <p:cNvSpPr txBox="1"/>
          <p:nvPr/>
        </p:nvSpPr>
        <p:spPr>
          <a:xfrm>
            <a:off x="3745230" y="4214495"/>
            <a:ext cx="3311525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基本概念（路由、网关、跳数等）</a:t>
            </a:r>
          </a:p>
        </p:txBody>
      </p:sp>
      <p:sp>
        <p:nvSpPr>
          <p:cNvPr id="5164" name="文本框 73"/>
          <p:cNvSpPr txBox="1"/>
          <p:nvPr/>
        </p:nvSpPr>
        <p:spPr>
          <a:xfrm>
            <a:off x="3745230" y="4541520"/>
            <a:ext cx="2232025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路由选择算法和路由表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3745230" y="5084445"/>
            <a:ext cx="1109345" cy="519430"/>
            <a:chOff x="5898" y="7872"/>
            <a:chExt cx="1747" cy="818"/>
          </a:xfrm>
        </p:grpSpPr>
        <p:sp>
          <p:nvSpPr>
            <p:cNvPr id="5165" name="文本框 74"/>
            <p:cNvSpPr txBox="1"/>
            <p:nvPr/>
          </p:nvSpPr>
          <p:spPr>
            <a:xfrm>
              <a:off x="5898" y="8032"/>
              <a:ext cx="1613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路由协议</a:t>
              </a:r>
            </a:p>
          </p:txBody>
        </p:sp>
        <p:sp>
          <p:nvSpPr>
            <p:cNvPr id="76" name="左大括号 75"/>
            <p:cNvSpPr/>
            <p:nvPr/>
          </p:nvSpPr>
          <p:spPr>
            <a:xfrm>
              <a:off x="7501" y="7872"/>
              <a:ext cx="145" cy="81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168" name="文本框 79"/>
          <p:cNvSpPr txBox="1"/>
          <p:nvPr/>
        </p:nvSpPr>
        <p:spPr>
          <a:xfrm>
            <a:off x="4870768" y="5405120"/>
            <a:ext cx="4087813" cy="339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外部网关协议</a:t>
            </a:r>
            <a:r>
              <a:rPr lang="en-US" altLang="zh-CN" sz="1600" b="0" dirty="0">
                <a:latin typeface="Times New Roman" panose="02020603050405020304" pitchFamily="18" charset="0"/>
                <a:ea typeface="黑体" panose="02010609060101010101" charset="-122"/>
              </a:rPr>
              <a:t>EGP</a:t>
            </a:r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（</a:t>
            </a:r>
            <a:r>
              <a:rPr lang="en-US" altLang="zh-CN" sz="1600" b="0" dirty="0">
                <a:latin typeface="Times New Roman" panose="02020603050405020304" pitchFamily="18" charset="0"/>
                <a:ea typeface="黑体" panose="02010609060101010101" charset="-122"/>
              </a:rPr>
              <a:t>BGP</a:t>
            </a:r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协议）</a:t>
            </a:r>
          </a:p>
        </p:txBody>
      </p:sp>
      <p:grpSp>
        <p:nvGrpSpPr>
          <p:cNvPr id="68" name="组合 67"/>
          <p:cNvGrpSpPr/>
          <p:nvPr/>
        </p:nvGrpSpPr>
        <p:grpSpPr>
          <a:xfrm>
            <a:off x="4871085" y="4737100"/>
            <a:ext cx="4191000" cy="628015"/>
            <a:chOff x="7671" y="7325"/>
            <a:chExt cx="6600" cy="989"/>
          </a:xfrm>
        </p:grpSpPr>
        <p:sp>
          <p:nvSpPr>
            <p:cNvPr id="5167" name="文本框 76"/>
            <p:cNvSpPr txBox="1"/>
            <p:nvPr/>
          </p:nvSpPr>
          <p:spPr>
            <a:xfrm>
              <a:off x="7671" y="7590"/>
              <a:ext cx="2942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内部网关协议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IGP</a:t>
              </a:r>
              <a:endParaRPr lang="zh-CN" altLang="en-US" sz="1600" b="0" dirty="0"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  <p:sp>
          <p:nvSpPr>
            <p:cNvPr id="81" name="左大括号 80"/>
            <p:cNvSpPr/>
            <p:nvPr/>
          </p:nvSpPr>
          <p:spPr>
            <a:xfrm>
              <a:off x="10423" y="7570"/>
              <a:ext cx="115" cy="55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70" name="文本框 81"/>
            <p:cNvSpPr txBox="1"/>
            <p:nvPr/>
          </p:nvSpPr>
          <p:spPr>
            <a:xfrm>
              <a:off x="10481" y="7325"/>
              <a:ext cx="2777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路由信息协议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RIP</a:t>
              </a:r>
            </a:p>
          </p:txBody>
        </p:sp>
        <p:sp>
          <p:nvSpPr>
            <p:cNvPr id="5171" name="文本框 82"/>
            <p:cNvSpPr txBox="1"/>
            <p:nvPr/>
          </p:nvSpPr>
          <p:spPr>
            <a:xfrm>
              <a:off x="10483" y="7780"/>
              <a:ext cx="3788" cy="53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最短路径优先协议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OSPF</a:t>
              </a:r>
            </a:p>
          </p:txBody>
        </p:sp>
      </p:grpSp>
      <p:sp>
        <p:nvSpPr>
          <p:cNvPr id="84" name="矩形 83"/>
          <p:cNvSpPr/>
          <p:nvPr/>
        </p:nvSpPr>
        <p:spPr>
          <a:xfrm>
            <a:off x="2753360" y="3028315"/>
            <a:ext cx="7067550" cy="1166495"/>
          </a:xfrm>
          <a:prstGeom prst="rect">
            <a:avLst/>
          </a:prstGeom>
          <a:noFill/>
          <a:ln w="254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745230" y="2318385"/>
            <a:ext cx="4988560" cy="612140"/>
            <a:chOff x="5898" y="3651"/>
            <a:chExt cx="7856" cy="964"/>
          </a:xfrm>
        </p:grpSpPr>
        <p:sp>
          <p:nvSpPr>
            <p:cNvPr id="5137" name="文本框 42"/>
            <p:cNvSpPr txBox="1"/>
            <p:nvPr/>
          </p:nvSpPr>
          <p:spPr>
            <a:xfrm>
              <a:off x="5898" y="3787"/>
              <a:ext cx="4075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CIDR 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地址（二级结构）</a:t>
              </a:r>
            </a:p>
          </p:txBody>
        </p:sp>
        <p:sp>
          <p:nvSpPr>
            <p:cNvPr id="39" name="左大括号 38"/>
            <p:cNvSpPr/>
            <p:nvPr/>
          </p:nvSpPr>
          <p:spPr>
            <a:xfrm>
              <a:off x="10234" y="3748"/>
              <a:ext cx="115" cy="553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45" name="文本框 52"/>
            <p:cNvSpPr txBox="1"/>
            <p:nvPr/>
          </p:nvSpPr>
          <p:spPr>
            <a:xfrm>
              <a:off x="10444" y="4083"/>
              <a:ext cx="3310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CIDR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划分子网的方式</a:t>
              </a:r>
            </a:p>
          </p:txBody>
        </p:sp>
        <p:sp>
          <p:nvSpPr>
            <p:cNvPr id="5146" name="文本框 53"/>
            <p:cNvSpPr txBox="1"/>
            <p:nvPr/>
          </p:nvSpPr>
          <p:spPr>
            <a:xfrm>
              <a:off x="10444" y="3651"/>
              <a:ext cx="3310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引入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CIDR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的原因</a:t>
              </a:r>
            </a:p>
          </p:txBody>
        </p:sp>
        <p:cxnSp>
          <p:nvCxnSpPr>
            <p:cNvPr id="40" name="直接连接符 39"/>
            <p:cNvCxnSpPr/>
            <p:nvPr/>
          </p:nvCxnSpPr>
          <p:spPr>
            <a:xfrm flipH="1">
              <a:off x="9697" y="4025"/>
              <a:ext cx="4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5125" grpId="0"/>
      <p:bldP spid="5125" grpId="1"/>
      <p:bldP spid="38" grpId="0" bldLvl="0" animBg="1"/>
      <p:bldP spid="38" grpId="1" animBg="1"/>
      <p:bldP spid="5138" grpId="0"/>
      <p:bldP spid="5138" grpId="1"/>
      <p:bldP spid="5156" grpId="0"/>
      <p:bldP spid="5156" grpId="1"/>
      <p:bldP spid="5158" grpId="0"/>
      <p:bldP spid="5158" grpId="1"/>
      <p:bldP spid="5163" grpId="0"/>
      <p:bldP spid="5163" grpId="1"/>
      <p:bldP spid="5164" grpId="0"/>
      <p:bldP spid="5164" grpId="1"/>
      <p:bldP spid="5168" grpId="0"/>
      <p:bldP spid="5168" grpId="1"/>
      <p:bldP spid="84" grpId="0" bldLvl="0" animBg="1"/>
      <p:bldP spid="84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19505"/>
            <a:ext cx="348869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4.5.3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路由信息协议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RIP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731010" y="1922145"/>
            <a:ext cx="6699250" cy="4200525"/>
            <a:chOff x="2726" y="3027"/>
            <a:chExt cx="10550" cy="6615"/>
          </a:xfrm>
        </p:grpSpPr>
        <p:graphicFrame>
          <p:nvGraphicFramePr>
            <p:cNvPr id="39941" name="对象 1"/>
            <p:cNvGraphicFramePr>
              <a:graphicFrameLocks noChangeAspect="1"/>
            </p:cNvGraphicFramePr>
            <p:nvPr/>
          </p:nvGraphicFramePr>
          <p:xfrm>
            <a:off x="2726" y="3027"/>
            <a:ext cx="10550" cy="59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0" r:id="rId3" imgW="10160000" imgH="5765800" progId="Visio.Drawing.11">
                    <p:embed/>
                  </p:oleObj>
                </mc:Choice>
                <mc:Fallback>
                  <p:oleObj r:id="rId3" imgW="10160000" imgH="5765800" progId="Visio.Drawing.11">
                    <p:embed/>
                    <p:pic>
                      <p:nvPicPr>
                        <p:cNvPr id="0" name="图片 308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726" y="3027"/>
                          <a:ext cx="10550" cy="59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42" name="矩形 1"/>
            <p:cNvSpPr/>
            <p:nvPr/>
          </p:nvSpPr>
          <p:spPr>
            <a:xfrm>
              <a:off x="5902" y="9014"/>
              <a:ext cx="4423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路由表信息的更新过程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19505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4.5.3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路由信息协议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RIP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4995" y="1869440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细节补充</a:t>
            </a:r>
            <a:endParaRPr lang="zh-CN" altLang="en-US" sz="1900" b="1" noProof="0" dirty="0">
              <a:ln>
                <a:noFill/>
              </a:ln>
              <a:solidFill>
                <a:srgbClr val="940A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73760" y="2446655"/>
            <a:ext cx="9951085" cy="2749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-285750" defTabSz="91440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设置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周期更新定时器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，每隔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30s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在相邻路由器之间交换一次路由信息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0" marR="0" lvl="1" indent="-285750" defTabSz="91440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如果接收到同一网络有多条距离相同的路径，将按照“先入为主”原则，取用第一条路径信息（直到该路径失效，或被更短路径取代）</a:t>
            </a:r>
          </a:p>
          <a:p>
            <a:pPr marL="285750" marR="0" lvl="1" indent="-285750" defTabSz="91440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根据向量距离路由选择算法，当有开销小的路径出现时，修改表中路由记录，否则一直保持下去</a:t>
            </a:r>
          </a:p>
          <a:p>
            <a:pPr marL="0" marR="0" lvl="1" indent="-285750" defTabSz="91440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每个路由表项设有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超时定时器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，在路由表项被修改时开始计时，若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180s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后没有收到刷新信息时，表示该路径已经出现故障，将该项纪录置为“无效”（不删除该项路由记录）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19505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4.5.3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路由信息协议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RIP-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随堂练习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6745" y="1873250"/>
            <a:ext cx="11201188" cy="4088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defRPr/>
            </a:pP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1. </a:t>
            </a:r>
            <a:r>
              <a:rPr lang="zh-CN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下列关于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RIP</a:t>
            </a:r>
            <a:r>
              <a:rPr lang="zh-CN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的描述中，正确的是（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         </a:t>
            </a:r>
            <a:r>
              <a:rPr lang="zh-CN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A. RIP</a:t>
            </a:r>
            <a:r>
              <a:rPr lang="zh-CN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根据链路状态法计算最佳路由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                                   B. RIP</a:t>
            </a:r>
            <a:r>
              <a:rPr lang="zh-CN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是用于自治系统之间的外部网关协议</a:t>
            </a: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C. RIP</a:t>
            </a:r>
            <a:r>
              <a:rPr lang="zh-CN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不能根据网络通信情况动态的改变路由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                            D. RIP</a:t>
            </a:r>
            <a:r>
              <a:rPr lang="zh-CN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只能适用于小型网络</a:t>
            </a:r>
            <a:endParaRPr lang="en-US" altLang="zh-CN" sz="2000" kern="1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sym typeface="+mn-ea"/>
            </a:endParaRPr>
          </a:p>
          <a:p>
            <a:pPr lvl="0" algn="just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2000" kern="1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2.  </a:t>
            </a:r>
            <a:r>
              <a:rPr lang="zh-CN" altLang="en-US" sz="2000" kern="1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以下关于</a:t>
            </a:r>
            <a:r>
              <a:rPr lang="en-US" altLang="zh-CN" sz="2000" kern="1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RIP</a:t>
            </a:r>
            <a:r>
              <a:rPr lang="zh-CN" altLang="en-US" sz="2000" kern="1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的描述中，错误的是（    </a:t>
            </a: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 </a:t>
            </a:r>
            <a:r>
              <a:rPr lang="zh-CN" altLang="en-US" sz="2000" kern="1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   ）。</a:t>
            </a:r>
          </a:p>
          <a:p>
            <a:pPr lvl="0" algn="just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2000" kern="1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A. RIP</a:t>
            </a:r>
            <a:r>
              <a:rPr lang="zh-CN" altLang="en-US" sz="2000" kern="1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是基于距离向量路由选择算法的</a:t>
            </a:r>
            <a:r>
              <a:rPr lang="en-US" altLang="zh-CN" sz="2000" kern="1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		        </a:t>
            </a:r>
          </a:p>
          <a:p>
            <a:pPr lvl="0" algn="just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2000" kern="1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B. RIP</a:t>
            </a:r>
            <a:r>
              <a:rPr lang="zh-CN" altLang="en-US" sz="2000" kern="1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要求内部路由器将它关于整个</a:t>
            </a:r>
            <a:r>
              <a:rPr lang="en-US" altLang="zh-CN" sz="2000" kern="1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AS</a:t>
            </a:r>
            <a:r>
              <a:rPr lang="zh-CN" altLang="en-US" sz="2000" kern="1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的路由信息发布出去</a:t>
            </a:r>
            <a:endParaRPr lang="en-US" altLang="zh-CN" sz="2000" kern="100" dirty="0">
              <a:latin typeface="Times New Roman" panose="02020603050405020304" pitchFamily="18" charset="0"/>
              <a:ea typeface="黑体" panose="02010609060101010101" charset="-122"/>
              <a:sym typeface="+mn-ea"/>
            </a:endParaRPr>
          </a:p>
          <a:p>
            <a:pPr lvl="0" algn="just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2000" kern="1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C. RIP</a:t>
            </a:r>
            <a:r>
              <a:rPr lang="zh-CN" altLang="en-US" sz="2000" kern="1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要求内部路由器向整个</a:t>
            </a:r>
            <a:r>
              <a:rPr lang="en-US" altLang="zh-CN" sz="2000" kern="1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AS</a:t>
            </a:r>
            <a:r>
              <a:rPr lang="zh-CN" altLang="en-US" sz="2000" kern="1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的路由器发布路由信息</a:t>
            </a:r>
            <a:r>
              <a:rPr lang="en-US" altLang="zh-CN" sz="2000" kern="1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        </a:t>
            </a:r>
          </a:p>
          <a:p>
            <a:pPr lvl="0" algn="just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2000" kern="1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D. RIP</a:t>
            </a:r>
            <a:r>
              <a:rPr lang="zh-CN" altLang="en-US" sz="2000" kern="1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要求内部路由器按照一定的时间间隔发布路由信息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19505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4.5.3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路由信息协议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RIP-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随堂练习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5964" y="1873250"/>
            <a:ext cx="11495053" cy="2273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【</a:t>
            </a:r>
            <a:r>
              <a:rPr lang="zh-CN" altLang="en-US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期末题例</a:t>
            </a:r>
            <a:r>
              <a:rPr lang="en-US" altLang="zh-CN" sz="2000" kern="1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】</a:t>
            </a:r>
            <a:r>
              <a:rPr lang="zh-CN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如下网络中，主机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u</a:t>
            </a:r>
            <a:r>
              <a:rPr lang="zh-CN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v</a:t>
            </a:r>
            <a:r>
              <a:rPr lang="zh-CN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w</a:t>
            </a:r>
            <a:r>
              <a:rPr lang="zh-CN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通过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6</a:t>
            </a:r>
            <a:r>
              <a:rPr lang="zh-CN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个路由器彼此互连。假设路由器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B</a:t>
            </a:r>
            <a:r>
              <a:rPr lang="zh-CN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刚启动，并测得它到其邻居路由器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</a:t>
            </a:r>
            <a:r>
              <a:rPr lang="zh-CN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C</a:t>
            </a:r>
            <a:r>
              <a:rPr lang="zh-CN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F</a:t>
            </a:r>
            <a:r>
              <a:rPr lang="zh-CN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的链路代价分别是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</a:t>
            </a:r>
            <a:r>
              <a:rPr lang="zh-CN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2</a:t>
            </a:r>
            <a:r>
              <a:rPr lang="zh-CN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3</a:t>
            </a:r>
            <a:r>
              <a:rPr lang="zh-CN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。此后，路由器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B</a:t>
            </a:r>
            <a:r>
              <a:rPr lang="zh-CN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依次收到其它路由器到主机（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u, v, w</a:t>
            </a:r>
            <a:r>
              <a:rPr lang="zh-CN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）且标识链路代价的距离矢量为：来自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</a:t>
            </a:r>
            <a:r>
              <a:rPr lang="zh-CN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的（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15,5,1</a:t>
            </a:r>
            <a:r>
              <a:rPr lang="zh-CN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），来自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C</a:t>
            </a:r>
            <a:r>
              <a:rPr lang="zh-CN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的（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5,9,12</a:t>
            </a:r>
            <a:r>
              <a:rPr lang="zh-CN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），以及来自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F</a:t>
            </a:r>
            <a:r>
              <a:rPr lang="zh-CN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的（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6,1,5</a:t>
            </a:r>
            <a:r>
              <a:rPr lang="zh-CN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）。请问</a:t>
            </a:r>
            <a:r>
              <a:rPr lang="zh-CN" altLang="en-US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：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）路由器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在收到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个矢量之后的新路由表是什么？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）路由器</a:t>
            </a:r>
            <a:r>
              <a:rPr lang="en-US" altLang="zh-CN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0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到三个主机的下一跳路由是什么？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41991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9479811"/>
              </p:ext>
            </p:extLst>
          </p:nvPr>
        </p:nvGraphicFramePr>
        <p:xfrm>
          <a:off x="6710917" y="3345817"/>
          <a:ext cx="5130100" cy="3054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r:id="rId3" imgW="6257290" imgH="3723640" progId="Visio.Drawing.15">
                  <p:embed/>
                </p:oleObj>
              </mc:Choice>
              <mc:Fallback>
                <p:oleObj r:id="rId3" imgW="6257290" imgH="3723640" progId="Visio.Drawing.15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10917" y="3345817"/>
                        <a:ext cx="5130100" cy="305498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19505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4.5.4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最短路径优先协议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OSPF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4995" y="1869440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9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OSPF</a:t>
            </a:r>
            <a:r>
              <a:rPr lang="zh-CN" altLang="en-US" sz="19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协议主要特点</a:t>
            </a:r>
            <a:endParaRPr lang="zh-CN" altLang="en-US" sz="1900" b="1" noProof="0" dirty="0">
              <a:ln>
                <a:noFill/>
              </a:ln>
              <a:solidFill>
                <a:srgbClr val="940A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0075" y="4486693"/>
            <a:ext cx="386397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9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OSPF</a:t>
            </a:r>
            <a:r>
              <a:rPr lang="zh-CN" altLang="en-US" sz="19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的算法过程</a:t>
            </a:r>
            <a:endParaRPr lang="zh-CN" altLang="en-US" sz="1900" b="1" noProof="0" dirty="0">
              <a:ln>
                <a:noFill/>
              </a:ln>
              <a:solidFill>
                <a:srgbClr val="940A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82980" y="4859438"/>
            <a:ext cx="456311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-342900" defTabSz="914400">
              <a:lnSpc>
                <a:spcPct val="150000"/>
              </a:lnSpc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图的寻找最短路径算法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-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Dijkstra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算法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2980" y="2401356"/>
            <a:ext cx="1065339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-28575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使用链路状态协议（非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RIP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的向量距离路由协议）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0" marR="0" lvl="1" indent="-28575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路由器周期性地发送链路状态信息，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AS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内所有路由器都能形成链路状态数据库（可用端口、已知可达路由、链路状态信息）</a:t>
            </a:r>
          </a:p>
          <a:p>
            <a:pPr marL="0" marR="0" lvl="1" indent="-28575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在链路状态发生变化时，用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洪泛法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向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所有路由器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发送该信息（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RIP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仅向相邻路由器通报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</a:p>
          <a:p>
            <a:pPr marL="0" marR="0" lvl="1" indent="-28575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按照</a:t>
            </a:r>
            <a:r>
              <a:rPr lang="zh-CN" altLang="en-US" sz="1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最短路径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原则，刷新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路由器之间交换链路状态信息有：费用、距离、延时、带宽等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4" grpId="0"/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19505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4.5.4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最短路径优先协议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OSPF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962785" y="1807210"/>
            <a:ext cx="6804660" cy="4543425"/>
            <a:chOff x="3091" y="2846"/>
            <a:chExt cx="10716" cy="7155"/>
          </a:xfrm>
        </p:grpSpPr>
        <p:graphicFrame>
          <p:nvGraphicFramePr>
            <p:cNvPr id="50181" name="Object 3"/>
            <p:cNvGraphicFramePr>
              <a:graphicFrameLocks noChangeAspect="1"/>
            </p:cNvGraphicFramePr>
            <p:nvPr/>
          </p:nvGraphicFramePr>
          <p:xfrm>
            <a:off x="3091" y="2846"/>
            <a:ext cx="10717" cy="70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8" r:id="rId3" imgW="6781800" imgH="4457700" progId="Visio.Drawing.11">
                    <p:embed/>
                  </p:oleObj>
                </mc:Choice>
                <mc:Fallback>
                  <p:oleObj r:id="rId3" imgW="6781800" imgH="4457700" progId="Visio.Drawing.11">
                    <p:embed/>
                    <p:pic>
                      <p:nvPicPr>
                        <p:cNvPr id="0" name="图片 308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091" y="2846"/>
                          <a:ext cx="10717" cy="703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182" name="矩形 29"/>
            <p:cNvSpPr/>
            <p:nvPr/>
          </p:nvSpPr>
          <p:spPr>
            <a:xfrm>
              <a:off x="3886" y="9373"/>
              <a:ext cx="4308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zh-CN" sz="2000" b="1" dirty="0">
                  <a:latin typeface="黑体" panose="02010609060101010101" charset="-122"/>
                  <a:ea typeface="黑体" panose="02010609060101010101" charset="-122"/>
                </a:rPr>
                <a:t>计算最短路径的拓扑图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19505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4.5.4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最短路径优先协议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OSPF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41730" y="1718310"/>
            <a:ext cx="9375775" cy="4601845"/>
            <a:chOff x="1798" y="2706"/>
            <a:chExt cx="14765" cy="7247"/>
          </a:xfrm>
        </p:grpSpPr>
        <p:graphicFrame>
          <p:nvGraphicFramePr>
            <p:cNvPr id="52229" name="Object 3"/>
            <p:cNvGraphicFramePr>
              <a:graphicFrameLocks noChangeAspect="1"/>
            </p:cNvGraphicFramePr>
            <p:nvPr/>
          </p:nvGraphicFramePr>
          <p:xfrm>
            <a:off x="1798" y="2706"/>
            <a:ext cx="14765" cy="66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2" r:id="rId3" imgW="12179300" imgH="5486400" progId="Visio.Drawing.11">
                    <p:embed/>
                  </p:oleObj>
                </mc:Choice>
                <mc:Fallback>
                  <p:oleObj r:id="rId3" imgW="12179300" imgH="5486400" progId="Visio.Drawing.11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798" y="2706"/>
                          <a:ext cx="14765" cy="66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230" name="矩形 31"/>
            <p:cNvSpPr/>
            <p:nvPr/>
          </p:nvSpPr>
          <p:spPr>
            <a:xfrm>
              <a:off x="1798" y="9325"/>
              <a:ext cx="14765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000" b="1" dirty="0">
                  <a:latin typeface="Times New Roman" panose="02020603050405020304" pitchFamily="18" charset="0"/>
                  <a:ea typeface="黑体" panose="02010609060101010101" charset="-122"/>
                </a:rPr>
                <a:t>    </a:t>
              </a:r>
              <a:r>
                <a:rPr lang="zh-CN" altLang="zh-CN" sz="2000" b="1" dirty="0">
                  <a:latin typeface="Times New Roman" panose="02020603050405020304" pitchFamily="18" charset="0"/>
                  <a:ea typeface="黑体" panose="02010609060101010101" charset="-122"/>
                </a:rPr>
                <a:t>根据最小开销计算方法得出的最短路径</a:t>
              </a:r>
              <a:r>
                <a:rPr lang="en-US" altLang="zh-CN" sz="2000" b="1" dirty="0">
                  <a:latin typeface="Times New Roman" panose="02020603050405020304" pitchFamily="18" charset="0"/>
                  <a:ea typeface="黑体" panose="02010609060101010101" charset="-122"/>
                </a:rPr>
                <a:t>                           </a:t>
              </a:r>
              <a:r>
                <a:rPr lang="zh-CN" altLang="zh-CN" sz="2000" b="1" dirty="0">
                  <a:latin typeface="Times New Roman" panose="02020603050405020304" pitchFamily="18" charset="0"/>
                  <a:ea typeface="黑体" panose="02010609060101010101" charset="-122"/>
                </a:rPr>
                <a:t>以</a:t>
              </a:r>
              <a:r>
                <a:rPr lang="en-US" altLang="zh-CN" sz="2000" b="1" dirty="0">
                  <a:latin typeface="Times New Roman" panose="02020603050405020304" pitchFamily="18" charset="0"/>
                  <a:ea typeface="黑体" panose="02010609060101010101" charset="-122"/>
                </a:rPr>
                <a:t>R8</a:t>
              </a:r>
              <a:r>
                <a:rPr lang="zh-CN" altLang="zh-CN" sz="2000" b="1" dirty="0">
                  <a:latin typeface="Times New Roman" panose="02020603050405020304" pitchFamily="18" charset="0"/>
                  <a:ea typeface="黑体" panose="02010609060101010101" charset="-122"/>
                </a:rPr>
                <a:t>为根的最短路径树</a:t>
              </a:r>
              <a:endParaRPr lang="zh-CN" altLang="en-US" sz="2000" b="1" dirty="0"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19505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4.5.4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最短路径优先协议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OSPF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427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80" y="2060575"/>
            <a:ext cx="3960813" cy="3776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8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428" y="1412875"/>
            <a:ext cx="3889375" cy="49101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19505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4.5.4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最短路径优先协议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OSPF-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随堂练习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4433" y="1882775"/>
            <a:ext cx="1152313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kern="1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1. </a:t>
            </a:r>
            <a:r>
              <a:rPr lang="zh-CN" altLang="zh-CN" sz="1600" kern="1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下面关于</a:t>
            </a:r>
            <a:r>
              <a:rPr lang="en-US" altLang="zh-CN" sz="1600" kern="1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OSPF</a:t>
            </a:r>
            <a:r>
              <a:rPr lang="zh-CN" altLang="zh-CN" sz="1600" kern="1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路由协议的描述，错误的是（</a:t>
            </a:r>
            <a:r>
              <a:rPr lang="en-US" altLang="zh-CN" sz="1600" kern="1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   </a:t>
            </a:r>
            <a:r>
              <a:rPr lang="en-US" altLang="zh-CN" sz="1600" b="1" kern="1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   </a:t>
            </a:r>
            <a:r>
              <a:rPr lang="en-US" altLang="zh-CN" sz="1600" kern="1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   </a:t>
            </a:r>
            <a:r>
              <a:rPr lang="zh-CN" altLang="zh-CN" sz="1600" kern="1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）。</a:t>
            </a:r>
            <a:endParaRPr kumimoji="0" lang="zh-CN" altLang="zh-CN" sz="16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kern="1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A. OSPF</a:t>
            </a:r>
            <a:r>
              <a:rPr lang="zh-CN" altLang="zh-CN" sz="1600" kern="1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用于自治系统内部                                                                                 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kern="1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B. OSPF</a:t>
            </a:r>
            <a:r>
              <a:rPr lang="zh-CN" altLang="zh-CN" sz="1600" kern="1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利用了一种全局路由选择算法</a:t>
            </a:r>
            <a:endParaRPr kumimoji="0" lang="zh-CN" altLang="zh-CN" sz="16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kern="1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C. </a:t>
            </a:r>
            <a:r>
              <a:rPr lang="zh-CN" altLang="zh-CN" sz="1600" kern="1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一个</a:t>
            </a:r>
            <a:r>
              <a:rPr lang="en-US" altLang="zh-CN" sz="1600" kern="1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OSPF</a:t>
            </a:r>
            <a:r>
              <a:rPr lang="zh-CN" altLang="zh-CN" sz="1600" kern="1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路由器仅向直接相邻的节点发送它的链路状态信息</a:t>
            </a:r>
            <a:endParaRPr kumimoji="0" lang="zh-CN" altLang="zh-CN" sz="16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D. </a:t>
            </a:r>
            <a:r>
              <a:rPr lang="zh-CN" altLang="zh-CN" sz="1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一个</a:t>
            </a:r>
            <a:r>
              <a:rPr lang="en-US" altLang="zh-CN" sz="1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OSPF</a:t>
            </a:r>
            <a:r>
              <a:rPr lang="zh-CN" altLang="zh-CN" sz="1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路由器不会把错误的路由信息传播给其他路由器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2.</a:t>
            </a:r>
            <a:r>
              <a:rPr lang="zh-CN" altLang="en-US" sz="1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下列关于链路状态算法的描述，错误的是（   </a:t>
            </a:r>
            <a:r>
              <a:rPr lang="en-US" altLang="zh-CN" sz="1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en-US" sz="1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）。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1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．相邻路由器交换各自的路由表                                               </a:t>
            </a:r>
            <a:r>
              <a:rPr lang="en-US" altLang="zh-CN" sz="1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1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．整个区域内路由器的拓扑数据库是一致的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1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．采用洪泛技术更新链路状态信息                                           </a:t>
            </a:r>
            <a:r>
              <a:rPr lang="en-US" altLang="zh-CN" sz="1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zh-CN" altLang="en-US" sz="1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．具有快速收敛的优点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366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967105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4.5.5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外部网关协议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BGP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4995" y="1574165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BGP</a:t>
            </a: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的基本思想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2980" y="1943100"/>
            <a:ext cx="10653395" cy="1271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-285750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不同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AS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路由器之间交换路由信息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0" marR="0" lvl="1" indent="-285750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采用路径向量路由协议（不同于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RIP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OSPF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协议）</a:t>
            </a:r>
          </a:p>
          <a:p>
            <a:pPr marL="0" marR="0" lvl="1" indent="-285750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在链路状态发生变化时，用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洪泛法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向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所有路由器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发送该信息（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RIP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仅向相邻路由器通报）</a:t>
            </a:r>
          </a:p>
          <a:p>
            <a:pPr marL="0" marR="0" lvl="1" indent="-285750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每个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AS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至少有一个路由器作为该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AS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的“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BGP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发言人”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60422" name="Object 1"/>
          <p:cNvGraphicFramePr>
            <a:graphicFrameLocks noChangeAspect="1"/>
          </p:cNvGraphicFramePr>
          <p:nvPr/>
        </p:nvGraphicFramePr>
        <p:xfrm>
          <a:off x="1041400" y="3286125"/>
          <a:ext cx="5040313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r:id="rId3" imgW="6692900" imgH="4457700" progId="Visio.Drawing.11">
                  <p:embed/>
                </p:oleObj>
              </mc:Choice>
              <mc:Fallback>
                <p:oleObj r:id="rId3" imgW="6692900" imgH="4457700" progId="Visio.Drawing.11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1400" y="3286125"/>
                        <a:ext cx="5040313" cy="3352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3" name="Object 3"/>
          <p:cNvGraphicFramePr>
            <a:graphicFrameLocks noChangeAspect="1"/>
          </p:cNvGraphicFramePr>
          <p:nvPr/>
        </p:nvGraphicFramePr>
        <p:xfrm>
          <a:off x="6397625" y="3286125"/>
          <a:ext cx="3286125" cy="347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r:id="rId5" imgW="1898015" imgH="2002155" progId="Visio.Drawing.11">
                  <p:embed/>
                </p:oleObj>
              </mc:Choice>
              <mc:Fallback>
                <p:oleObj r:id="rId5" imgW="1898015" imgH="2002155" progId="Visio.Drawing.11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97625" y="3286125"/>
                        <a:ext cx="3286125" cy="3470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04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0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0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0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0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0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142240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前讲复习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380490" y="2073275"/>
            <a:ext cx="1294130" cy="4061460"/>
            <a:chOff x="2174" y="3310"/>
            <a:chExt cx="2038" cy="6396"/>
          </a:xfrm>
        </p:grpSpPr>
        <p:sp>
          <p:nvSpPr>
            <p:cNvPr id="32" name="文本框 31"/>
            <p:cNvSpPr txBox="1">
              <a:spLocks noChangeArrowheads="1"/>
            </p:cNvSpPr>
            <p:nvPr/>
          </p:nvSpPr>
          <p:spPr bwMode="auto">
            <a:xfrm>
              <a:off x="2174" y="6199"/>
              <a:ext cx="1438" cy="58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网络层</a:t>
              </a:r>
            </a:p>
          </p:txBody>
        </p:sp>
        <p:sp>
          <p:nvSpPr>
            <p:cNvPr id="33" name="左大括号 32"/>
            <p:cNvSpPr/>
            <p:nvPr/>
          </p:nvSpPr>
          <p:spPr>
            <a:xfrm>
              <a:off x="3762" y="3310"/>
              <a:ext cx="450" cy="6396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125" name="文本框 18"/>
          <p:cNvSpPr txBox="1"/>
          <p:nvPr/>
        </p:nvSpPr>
        <p:spPr>
          <a:xfrm>
            <a:off x="2819718" y="1895158"/>
            <a:ext cx="742950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黑体" panose="02010609060101010101" charset="-122"/>
              </a:rPr>
              <a:t>IP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charset="-122"/>
              </a:rPr>
              <a:t>地址</a:t>
            </a:r>
          </a:p>
        </p:txBody>
      </p:sp>
      <p:sp>
        <p:nvSpPr>
          <p:cNvPr id="38" name="左大括号 37"/>
          <p:cNvSpPr/>
          <p:nvPr/>
        </p:nvSpPr>
        <p:spPr>
          <a:xfrm>
            <a:off x="3567430" y="1112520"/>
            <a:ext cx="111125" cy="18034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2659380" y="5930900"/>
            <a:ext cx="1002030" cy="519430"/>
            <a:chOff x="4188" y="9250"/>
            <a:chExt cx="1578" cy="818"/>
          </a:xfrm>
        </p:grpSpPr>
        <p:sp>
          <p:nvSpPr>
            <p:cNvPr id="5127" name="文本框 40"/>
            <p:cNvSpPr txBox="1"/>
            <p:nvPr/>
          </p:nvSpPr>
          <p:spPr>
            <a:xfrm>
              <a:off x="4188" y="9362"/>
              <a:ext cx="1423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400" dirty="0">
                  <a:latin typeface="黑体" panose="02010609060101010101" charset="-122"/>
                  <a:ea typeface="黑体" panose="02010609060101010101" charset="-122"/>
                </a:rPr>
                <a:t>补充协议</a:t>
              </a:r>
            </a:p>
          </p:txBody>
        </p:sp>
        <p:sp>
          <p:nvSpPr>
            <p:cNvPr id="42" name="左大括号 41"/>
            <p:cNvSpPr/>
            <p:nvPr/>
          </p:nvSpPr>
          <p:spPr>
            <a:xfrm>
              <a:off x="5618" y="9250"/>
              <a:ext cx="148" cy="81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840355" y="3309620"/>
            <a:ext cx="871855" cy="590550"/>
            <a:chOff x="4473" y="5257"/>
            <a:chExt cx="1373" cy="930"/>
          </a:xfrm>
        </p:grpSpPr>
        <p:sp>
          <p:nvSpPr>
            <p:cNvPr id="79" name="左大括号 78"/>
            <p:cNvSpPr/>
            <p:nvPr/>
          </p:nvSpPr>
          <p:spPr>
            <a:xfrm>
              <a:off x="5618" y="5257"/>
              <a:ext cx="228" cy="93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矩形 4"/>
            <p:cNvSpPr/>
            <p:nvPr/>
          </p:nvSpPr>
          <p:spPr>
            <a:xfrm>
              <a:off x="4473" y="5504"/>
              <a:ext cx="1138" cy="4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400" dirty="0">
                  <a:latin typeface="Times New Roman" panose="02020603050405020304" pitchFamily="18" charset="0"/>
                  <a:ea typeface="黑体" panose="02010609060101010101" charset="-122"/>
                </a:rPr>
                <a:t>分组</a:t>
              </a:r>
            </a:p>
          </p:txBody>
        </p:sp>
      </p:grpSp>
      <p:sp>
        <p:nvSpPr>
          <p:cNvPr id="5138" name="文本框 43"/>
          <p:cNvSpPr txBox="1"/>
          <p:nvPr/>
        </p:nvSpPr>
        <p:spPr>
          <a:xfrm>
            <a:off x="3745230" y="2719070"/>
            <a:ext cx="1806575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600" b="0" dirty="0">
                <a:latin typeface="Times New Roman" panose="02020603050405020304" pitchFamily="18" charset="0"/>
                <a:ea typeface="黑体" panose="02010609060101010101" charset="-122"/>
              </a:rPr>
              <a:t>NAT</a:t>
            </a:r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地址转换技术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3745230" y="854075"/>
            <a:ext cx="5970905" cy="621665"/>
            <a:chOff x="5898" y="1390"/>
            <a:chExt cx="9403" cy="979"/>
          </a:xfrm>
        </p:grpSpPr>
        <p:sp>
          <p:nvSpPr>
            <p:cNvPr id="48" name="左大括号 47"/>
            <p:cNvSpPr/>
            <p:nvPr/>
          </p:nvSpPr>
          <p:spPr>
            <a:xfrm>
              <a:off x="10199" y="1585"/>
              <a:ext cx="113" cy="585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35" name="文本框 4"/>
            <p:cNvSpPr txBox="1"/>
            <p:nvPr/>
          </p:nvSpPr>
          <p:spPr>
            <a:xfrm>
              <a:off x="5898" y="1611"/>
              <a:ext cx="4422" cy="53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标准分类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地址（二级结构）</a:t>
              </a:r>
            </a:p>
          </p:txBody>
        </p:sp>
        <p:sp>
          <p:nvSpPr>
            <p:cNvPr id="36" name="文本框 44"/>
            <p:cNvSpPr txBox="1"/>
            <p:nvPr/>
          </p:nvSpPr>
          <p:spPr>
            <a:xfrm>
              <a:off x="10279" y="1390"/>
              <a:ext cx="5022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A/B/C/D/E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五类标准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地址的划分</a:t>
              </a:r>
            </a:p>
          </p:txBody>
        </p:sp>
        <p:sp>
          <p:nvSpPr>
            <p:cNvPr id="5140" name="文本框 46"/>
            <p:cNvSpPr txBox="1"/>
            <p:nvPr/>
          </p:nvSpPr>
          <p:spPr>
            <a:xfrm>
              <a:off x="10254" y="1837"/>
              <a:ext cx="5025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某些特殊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地址的作用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745230" y="1457960"/>
            <a:ext cx="6708140" cy="906145"/>
            <a:chOff x="5898" y="2341"/>
            <a:chExt cx="10564" cy="1427"/>
          </a:xfrm>
        </p:grpSpPr>
        <p:sp>
          <p:nvSpPr>
            <p:cNvPr id="69" name="左大括号 68"/>
            <p:cNvSpPr/>
            <p:nvPr/>
          </p:nvSpPr>
          <p:spPr>
            <a:xfrm>
              <a:off x="10225" y="2474"/>
              <a:ext cx="113" cy="104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36" name="文本框 39"/>
            <p:cNvSpPr txBox="1"/>
            <p:nvPr/>
          </p:nvSpPr>
          <p:spPr>
            <a:xfrm>
              <a:off x="5898" y="2777"/>
              <a:ext cx="4422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划分子网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地址（三级结构）</a:t>
              </a:r>
            </a:p>
          </p:txBody>
        </p:sp>
        <p:sp>
          <p:nvSpPr>
            <p:cNvPr id="37" name="文本框 48"/>
            <p:cNvSpPr txBox="1"/>
            <p:nvPr/>
          </p:nvSpPr>
          <p:spPr>
            <a:xfrm>
              <a:off x="10260" y="2341"/>
              <a:ext cx="2800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子网划分的原因</a:t>
              </a:r>
            </a:p>
          </p:txBody>
        </p:sp>
        <p:sp>
          <p:nvSpPr>
            <p:cNvPr id="5142" name="文本框 49"/>
            <p:cNvSpPr txBox="1"/>
            <p:nvPr/>
          </p:nvSpPr>
          <p:spPr>
            <a:xfrm>
              <a:off x="10300" y="2764"/>
              <a:ext cx="6162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子网划分的方式（子网掩码、子网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）</a:t>
              </a:r>
            </a:p>
          </p:txBody>
        </p:sp>
        <p:sp>
          <p:nvSpPr>
            <p:cNvPr id="5143" name="文本框 50"/>
            <p:cNvSpPr txBox="1"/>
            <p:nvPr/>
          </p:nvSpPr>
          <p:spPr>
            <a:xfrm>
              <a:off x="10320" y="3236"/>
              <a:ext cx="2737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不均等子网划分</a:t>
              </a: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3745230" y="3589020"/>
            <a:ext cx="4105275" cy="634365"/>
            <a:chOff x="5898" y="5697"/>
            <a:chExt cx="6465" cy="999"/>
          </a:xfrm>
        </p:grpSpPr>
        <p:sp>
          <p:nvSpPr>
            <p:cNvPr id="78" name="左大括号 77"/>
            <p:cNvSpPr/>
            <p:nvPr/>
          </p:nvSpPr>
          <p:spPr>
            <a:xfrm>
              <a:off x="9053" y="5907"/>
              <a:ext cx="135" cy="59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48" name="文本框 55"/>
            <p:cNvSpPr txBox="1"/>
            <p:nvPr/>
          </p:nvSpPr>
          <p:spPr>
            <a:xfrm>
              <a:off x="5898" y="5932"/>
              <a:ext cx="3183" cy="53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分组的分段与组装</a:t>
              </a:r>
            </a:p>
          </p:txBody>
        </p:sp>
        <p:sp>
          <p:nvSpPr>
            <p:cNvPr id="5149" name="文本框 56"/>
            <p:cNvSpPr txBox="1"/>
            <p:nvPr/>
          </p:nvSpPr>
          <p:spPr>
            <a:xfrm>
              <a:off x="9163" y="5697"/>
              <a:ext cx="1702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怎么计算</a:t>
              </a:r>
            </a:p>
          </p:txBody>
        </p:sp>
        <p:sp>
          <p:nvSpPr>
            <p:cNvPr id="5150" name="文本框 57"/>
            <p:cNvSpPr txBox="1"/>
            <p:nvPr/>
          </p:nvSpPr>
          <p:spPr>
            <a:xfrm>
              <a:off x="9155" y="6162"/>
              <a:ext cx="3208" cy="53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标识、标志、段偏移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745230" y="2980690"/>
            <a:ext cx="5215890" cy="639445"/>
            <a:chOff x="5898" y="4739"/>
            <a:chExt cx="8214" cy="1007"/>
          </a:xfrm>
        </p:grpSpPr>
        <p:sp>
          <p:nvSpPr>
            <p:cNvPr id="5147" name="文本框 54"/>
            <p:cNvSpPr txBox="1"/>
            <p:nvPr/>
          </p:nvSpPr>
          <p:spPr>
            <a:xfrm>
              <a:off x="5898" y="5022"/>
              <a:ext cx="4860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分组头格式及各数据域的含义</a:t>
              </a:r>
            </a:p>
          </p:txBody>
        </p:sp>
        <p:sp>
          <p:nvSpPr>
            <p:cNvPr id="59" name="左大括号 58"/>
            <p:cNvSpPr/>
            <p:nvPr/>
          </p:nvSpPr>
          <p:spPr>
            <a:xfrm>
              <a:off x="10656" y="4920"/>
              <a:ext cx="165" cy="650"/>
            </a:xfrm>
            <a:prstGeom prst="leftBrace">
              <a:avLst>
                <a:gd name="adj1" fmla="val 8333"/>
                <a:gd name="adj2" fmla="val 4923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52" name="文本框 59"/>
            <p:cNvSpPr txBox="1"/>
            <p:nvPr/>
          </p:nvSpPr>
          <p:spPr>
            <a:xfrm>
              <a:off x="10804" y="4739"/>
              <a:ext cx="3308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分组头长度、总长度</a:t>
              </a:r>
            </a:p>
          </p:txBody>
        </p:sp>
        <p:sp>
          <p:nvSpPr>
            <p:cNvPr id="5153" name="文本框 60"/>
            <p:cNvSpPr txBox="1"/>
            <p:nvPr/>
          </p:nvSpPr>
          <p:spPr>
            <a:xfrm>
              <a:off x="10772" y="5214"/>
              <a:ext cx="3310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生存时间、头校验和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2659380" y="4347845"/>
            <a:ext cx="1033780" cy="1010920"/>
            <a:chOff x="4188" y="6757"/>
            <a:chExt cx="1628" cy="1592"/>
          </a:xfrm>
        </p:grpSpPr>
        <p:sp>
          <p:nvSpPr>
            <p:cNvPr id="35" name="矩形 4"/>
            <p:cNvSpPr/>
            <p:nvPr/>
          </p:nvSpPr>
          <p:spPr>
            <a:xfrm>
              <a:off x="4188" y="7305"/>
              <a:ext cx="1423" cy="4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latin typeface="黑体" panose="02010609060101010101" charset="-122"/>
                  <a:ea typeface="黑体" panose="02010609060101010101" charset="-122"/>
                </a:rPr>
                <a:t>路由算法</a:t>
              </a:r>
            </a:p>
          </p:txBody>
        </p:sp>
        <p:sp>
          <p:nvSpPr>
            <p:cNvPr id="62" name="左大括号 61"/>
            <p:cNvSpPr/>
            <p:nvPr/>
          </p:nvSpPr>
          <p:spPr>
            <a:xfrm>
              <a:off x="5618" y="6757"/>
              <a:ext cx="198" cy="1593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156" name="文本框 63"/>
          <p:cNvSpPr txBox="1"/>
          <p:nvPr/>
        </p:nvSpPr>
        <p:spPr>
          <a:xfrm>
            <a:off x="3745230" y="6283008"/>
            <a:ext cx="1836738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地址解析协议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ARP</a:t>
            </a:r>
          </a:p>
        </p:txBody>
      </p:sp>
      <p:grpSp>
        <p:nvGrpSpPr>
          <p:cNvPr id="74" name="组合 73"/>
          <p:cNvGrpSpPr/>
          <p:nvPr/>
        </p:nvGrpSpPr>
        <p:grpSpPr>
          <a:xfrm>
            <a:off x="3727450" y="5753100"/>
            <a:ext cx="2699385" cy="517525"/>
            <a:chOff x="5870" y="8970"/>
            <a:chExt cx="4251" cy="815"/>
          </a:xfrm>
        </p:grpSpPr>
        <p:sp>
          <p:nvSpPr>
            <p:cNvPr id="5155" name="文本框 62"/>
            <p:cNvSpPr txBox="1"/>
            <p:nvPr/>
          </p:nvSpPr>
          <p:spPr>
            <a:xfrm>
              <a:off x="5870" y="9055"/>
              <a:ext cx="4140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互联网控制报文协议</a:t>
              </a:r>
              <a:r>
                <a:rPr lang="en-US" altLang="zh-CN" sz="1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ICMP</a:t>
              </a:r>
            </a:p>
          </p:txBody>
        </p:sp>
        <p:sp>
          <p:nvSpPr>
            <p:cNvPr id="65" name="左大括号 64"/>
            <p:cNvSpPr/>
            <p:nvPr/>
          </p:nvSpPr>
          <p:spPr>
            <a:xfrm>
              <a:off x="9976" y="8970"/>
              <a:ext cx="145" cy="815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158" name="文本框 66"/>
          <p:cNvSpPr txBox="1"/>
          <p:nvPr/>
        </p:nvSpPr>
        <p:spPr>
          <a:xfrm>
            <a:off x="6413818" y="5663883"/>
            <a:ext cx="1212850" cy="339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协议的作用</a:t>
            </a:r>
          </a:p>
        </p:txBody>
      </p:sp>
      <p:grpSp>
        <p:nvGrpSpPr>
          <p:cNvPr id="77" name="组合 76"/>
          <p:cNvGrpSpPr/>
          <p:nvPr/>
        </p:nvGrpSpPr>
        <p:grpSpPr>
          <a:xfrm>
            <a:off x="6414135" y="5829300"/>
            <a:ext cx="2362835" cy="727710"/>
            <a:chOff x="10101" y="9090"/>
            <a:chExt cx="3721" cy="1146"/>
          </a:xfrm>
        </p:grpSpPr>
        <p:sp>
          <p:nvSpPr>
            <p:cNvPr id="5161" name="文本框 70"/>
            <p:cNvSpPr txBox="1"/>
            <p:nvPr/>
          </p:nvSpPr>
          <p:spPr>
            <a:xfrm>
              <a:off x="12228" y="9090"/>
              <a:ext cx="1595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差错报文</a:t>
              </a: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10101" y="9280"/>
              <a:ext cx="3646" cy="957"/>
              <a:chOff x="10101" y="9280"/>
              <a:chExt cx="3646" cy="957"/>
            </a:xfrm>
          </p:grpSpPr>
          <p:sp>
            <p:nvSpPr>
              <p:cNvPr id="5159" name="文本框 67"/>
              <p:cNvSpPr txBox="1"/>
              <p:nvPr/>
            </p:nvSpPr>
            <p:spPr>
              <a:xfrm>
                <a:off x="10101" y="9422"/>
                <a:ext cx="1910" cy="5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600" b="0" dirty="0">
                    <a:latin typeface="Times New Roman" panose="02020603050405020304" pitchFamily="18" charset="0"/>
                    <a:ea typeface="黑体" panose="02010609060101010101" charset="-122"/>
                  </a:rPr>
                  <a:t>协议的分类</a:t>
                </a:r>
              </a:p>
            </p:txBody>
          </p:sp>
          <p:sp>
            <p:nvSpPr>
              <p:cNvPr id="70" name="左大括号 69"/>
              <p:cNvSpPr/>
              <p:nvPr/>
            </p:nvSpPr>
            <p:spPr>
              <a:xfrm>
                <a:off x="12048" y="9280"/>
                <a:ext cx="145" cy="815"/>
              </a:xfrm>
              <a:prstGeom prst="lef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62" name="文本框 71"/>
              <p:cNvSpPr txBox="1"/>
              <p:nvPr/>
            </p:nvSpPr>
            <p:spPr>
              <a:xfrm>
                <a:off x="12153" y="9705"/>
                <a:ext cx="1595" cy="5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600" b="0" dirty="0">
                    <a:latin typeface="Times New Roman" panose="02020603050405020304" pitchFamily="18" charset="0"/>
                    <a:ea typeface="黑体" panose="02010609060101010101" charset="-122"/>
                  </a:rPr>
                  <a:t>查询报文</a:t>
                </a:r>
              </a:p>
            </p:txBody>
          </p:sp>
        </p:grpSp>
      </p:grpSp>
      <p:sp>
        <p:nvSpPr>
          <p:cNvPr id="5163" name="文本框 72"/>
          <p:cNvSpPr txBox="1"/>
          <p:nvPr/>
        </p:nvSpPr>
        <p:spPr>
          <a:xfrm>
            <a:off x="3745230" y="4185920"/>
            <a:ext cx="3311525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基本概念（路由、网关、跳数等）</a:t>
            </a:r>
          </a:p>
        </p:txBody>
      </p:sp>
      <p:sp>
        <p:nvSpPr>
          <p:cNvPr id="5164" name="文本框 73"/>
          <p:cNvSpPr txBox="1"/>
          <p:nvPr/>
        </p:nvSpPr>
        <p:spPr>
          <a:xfrm>
            <a:off x="3745230" y="4512945"/>
            <a:ext cx="2232025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路由选择算法和路由表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3745230" y="5055870"/>
            <a:ext cx="1109345" cy="519430"/>
            <a:chOff x="5898" y="7872"/>
            <a:chExt cx="1747" cy="818"/>
          </a:xfrm>
        </p:grpSpPr>
        <p:sp>
          <p:nvSpPr>
            <p:cNvPr id="5165" name="文本框 74"/>
            <p:cNvSpPr txBox="1"/>
            <p:nvPr/>
          </p:nvSpPr>
          <p:spPr>
            <a:xfrm>
              <a:off x="5898" y="8032"/>
              <a:ext cx="1613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路由协议</a:t>
              </a:r>
            </a:p>
          </p:txBody>
        </p:sp>
        <p:sp>
          <p:nvSpPr>
            <p:cNvPr id="76" name="左大括号 75"/>
            <p:cNvSpPr/>
            <p:nvPr/>
          </p:nvSpPr>
          <p:spPr>
            <a:xfrm>
              <a:off x="7501" y="7872"/>
              <a:ext cx="145" cy="81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168" name="文本框 79"/>
          <p:cNvSpPr txBox="1"/>
          <p:nvPr/>
        </p:nvSpPr>
        <p:spPr>
          <a:xfrm>
            <a:off x="4870768" y="5376545"/>
            <a:ext cx="4087813" cy="339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外部网关协议</a:t>
            </a:r>
            <a:r>
              <a:rPr lang="en-US" altLang="zh-CN" sz="1600" b="0" dirty="0">
                <a:latin typeface="Times New Roman" panose="02020603050405020304" pitchFamily="18" charset="0"/>
                <a:ea typeface="黑体" panose="02010609060101010101" charset="-122"/>
              </a:rPr>
              <a:t>EGP</a:t>
            </a:r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（</a:t>
            </a:r>
            <a:r>
              <a:rPr lang="en-US" altLang="zh-CN" sz="1600" b="0" dirty="0">
                <a:latin typeface="Times New Roman" panose="02020603050405020304" pitchFamily="18" charset="0"/>
                <a:ea typeface="黑体" panose="02010609060101010101" charset="-122"/>
              </a:rPr>
              <a:t>BGP</a:t>
            </a:r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协议）</a:t>
            </a:r>
          </a:p>
        </p:txBody>
      </p:sp>
      <p:grpSp>
        <p:nvGrpSpPr>
          <p:cNvPr id="68" name="组合 67"/>
          <p:cNvGrpSpPr/>
          <p:nvPr/>
        </p:nvGrpSpPr>
        <p:grpSpPr>
          <a:xfrm>
            <a:off x="4870768" y="4708525"/>
            <a:ext cx="4191317" cy="626110"/>
            <a:chOff x="7671" y="7325"/>
            <a:chExt cx="6600" cy="986"/>
          </a:xfrm>
        </p:grpSpPr>
        <p:sp>
          <p:nvSpPr>
            <p:cNvPr id="5167" name="文本框 76"/>
            <p:cNvSpPr txBox="1"/>
            <p:nvPr/>
          </p:nvSpPr>
          <p:spPr>
            <a:xfrm>
              <a:off x="7671" y="7590"/>
              <a:ext cx="2942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内部网关协议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IGP</a:t>
              </a:r>
              <a:endParaRPr lang="zh-CN" altLang="en-US" sz="1600" b="0" dirty="0"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  <p:sp>
          <p:nvSpPr>
            <p:cNvPr id="81" name="左大括号 80"/>
            <p:cNvSpPr/>
            <p:nvPr/>
          </p:nvSpPr>
          <p:spPr>
            <a:xfrm>
              <a:off x="10423" y="7570"/>
              <a:ext cx="115" cy="55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70" name="文本框 81"/>
            <p:cNvSpPr txBox="1"/>
            <p:nvPr/>
          </p:nvSpPr>
          <p:spPr>
            <a:xfrm>
              <a:off x="10481" y="7325"/>
              <a:ext cx="2777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路由信息协议</a:t>
              </a:r>
              <a:r>
                <a:rPr lang="en-US" altLang="zh-CN" sz="1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RIP</a:t>
              </a:r>
            </a:p>
          </p:txBody>
        </p:sp>
        <p:sp>
          <p:nvSpPr>
            <p:cNvPr id="5171" name="文本框 82"/>
            <p:cNvSpPr txBox="1"/>
            <p:nvPr/>
          </p:nvSpPr>
          <p:spPr>
            <a:xfrm>
              <a:off x="10483" y="7780"/>
              <a:ext cx="3788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最短路径优先协议</a:t>
              </a:r>
              <a:r>
                <a:rPr lang="en-US" altLang="zh-CN" sz="1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OSPF</a:t>
              </a:r>
            </a:p>
          </p:txBody>
        </p:sp>
      </p:grpSp>
      <p:sp>
        <p:nvSpPr>
          <p:cNvPr id="84" name="矩形 83"/>
          <p:cNvSpPr/>
          <p:nvPr/>
        </p:nvSpPr>
        <p:spPr>
          <a:xfrm flipV="1">
            <a:off x="2674620" y="4166235"/>
            <a:ext cx="7489190" cy="245681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745230" y="2289810"/>
            <a:ext cx="4988560" cy="612140"/>
            <a:chOff x="5898" y="3651"/>
            <a:chExt cx="7856" cy="964"/>
          </a:xfrm>
        </p:grpSpPr>
        <p:sp>
          <p:nvSpPr>
            <p:cNvPr id="5137" name="文本框 42"/>
            <p:cNvSpPr txBox="1"/>
            <p:nvPr/>
          </p:nvSpPr>
          <p:spPr>
            <a:xfrm>
              <a:off x="5898" y="3787"/>
              <a:ext cx="4075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CIDR 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地址（二级结构）</a:t>
              </a:r>
            </a:p>
          </p:txBody>
        </p:sp>
        <p:sp>
          <p:nvSpPr>
            <p:cNvPr id="39" name="左大括号 38"/>
            <p:cNvSpPr/>
            <p:nvPr/>
          </p:nvSpPr>
          <p:spPr>
            <a:xfrm>
              <a:off x="10234" y="3748"/>
              <a:ext cx="115" cy="553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45" name="文本框 52"/>
            <p:cNvSpPr txBox="1"/>
            <p:nvPr/>
          </p:nvSpPr>
          <p:spPr>
            <a:xfrm>
              <a:off x="10444" y="4083"/>
              <a:ext cx="3310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CIDR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划分子网的方式</a:t>
              </a:r>
            </a:p>
          </p:txBody>
        </p:sp>
        <p:sp>
          <p:nvSpPr>
            <p:cNvPr id="5146" name="文本框 53"/>
            <p:cNvSpPr txBox="1"/>
            <p:nvPr/>
          </p:nvSpPr>
          <p:spPr>
            <a:xfrm>
              <a:off x="10444" y="3651"/>
              <a:ext cx="3310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引入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CIDR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的原因</a:t>
              </a:r>
            </a:p>
          </p:txBody>
        </p:sp>
        <p:cxnSp>
          <p:nvCxnSpPr>
            <p:cNvPr id="40" name="直接连接符 39"/>
            <p:cNvCxnSpPr/>
            <p:nvPr/>
          </p:nvCxnSpPr>
          <p:spPr>
            <a:xfrm flipH="1">
              <a:off x="9697" y="4025"/>
              <a:ext cx="4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下箭头 86"/>
          <p:cNvSpPr/>
          <p:nvPr/>
        </p:nvSpPr>
        <p:spPr>
          <a:xfrm>
            <a:off x="3083243" y="3907790"/>
            <a:ext cx="215900" cy="6842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8" name="下箭头 87"/>
          <p:cNvSpPr/>
          <p:nvPr/>
        </p:nvSpPr>
        <p:spPr>
          <a:xfrm>
            <a:off x="3083243" y="5011103"/>
            <a:ext cx="215900" cy="90963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221" name="文本框 85"/>
          <p:cNvSpPr txBox="1"/>
          <p:nvPr/>
        </p:nvSpPr>
        <p:spPr>
          <a:xfrm>
            <a:off x="8970328" y="5033645"/>
            <a:ext cx="1152525" cy="4619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重难点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5125" grpId="0"/>
      <p:bldP spid="5125" grpId="1"/>
      <p:bldP spid="38" grpId="0" bldLvl="0" animBg="1"/>
      <p:bldP spid="38" grpId="1" animBg="1"/>
      <p:bldP spid="5138" grpId="0"/>
      <p:bldP spid="5138" grpId="1"/>
      <p:bldP spid="5156" grpId="0"/>
      <p:bldP spid="5156" grpId="1"/>
      <p:bldP spid="5158" grpId="0"/>
      <p:bldP spid="5158" grpId="1"/>
      <p:bldP spid="5163" grpId="0"/>
      <p:bldP spid="5163" grpId="1"/>
      <p:bldP spid="5164" grpId="0"/>
      <p:bldP spid="5164" grpId="1"/>
      <p:bldP spid="5168" grpId="0"/>
      <p:bldP spid="5168" grpId="1"/>
      <p:bldP spid="84" grpId="0" bldLvl="0" animBg="1"/>
      <p:bldP spid="84" grpId="1" animBg="1"/>
      <p:bldP spid="87" grpId="0" bldLvl="0" animBg="1"/>
      <p:bldP spid="87" grpId="1" animBg="1"/>
      <p:bldP spid="88" grpId="0" bldLvl="0" animBg="1"/>
      <p:bldP spid="88" grpId="1" animBg="1"/>
      <p:bldP spid="7221" grpId="0" bldLvl="0" animBg="1"/>
      <p:bldP spid="7221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76655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4.5.5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外部网关协议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BGP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4995" y="1850390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BGP</a:t>
            </a: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的工作过程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26465" y="2391410"/>
            <a:ext cx="576897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1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Wingdings" panose="05000000000000000000" charset="0"/>
              <a:buChar char="u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边界路由器初始化过程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285750" marR="0" lvl="1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Wingdings" panose="05000000000000000000" charset="0"/>
              <a:buChar char="u"/>
              <a:defRPr/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BGP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协议分组数据</a:t>
            </a:r>
          </a:p>
          <a:p>
            <a:pPr marL="0" marR="0" lvl="1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10310" y="3120390"/>
            <a:ext cx="703389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1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打开分组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。用来与相邻的另一个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BGP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发言人建立关系</a:t>
            </a:r>
          </a:p>
          <a:p>
            <a:pPr marL="0" marR="0" lvl="1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更新分组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。发送路由信息，列出要撤销多条路由</a:t>
            </a:r>
          </a:p>
          <a:p>
            <a:pPr marL="0" marR="0" lvl="1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保活分组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。确认打开分组、周期性地证实相邻边界路由器存在</a:t>
            </a:r>
          </a:p>
          <a:p>
            <a:pPr marL="0" marR="0" lvl="1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通知分组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。用来发送检测到的差错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6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76655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4.5.5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外部网关协议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BGP-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随堂练习题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0200" y="1882775"/>
            <a:ext cx="11506199" cy="941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defRPr/>
            </a:pPr>
            <a:r>
              <a:rPr lang="zh-CN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以下协议中（ 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      </a:t>
            </a:r>
            <a:r>
              <a:rPr lang="zh-CN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）能解决自治系统之间的路由选择。</a:t>
            </a:r>
            <a:endParaRPr kumimoji="0" lang="zh-CN" altLang="zh-CN" sz="16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0" marR="0" lvl="0" indent="266700" algn="just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A. RIP	       		B. OSPF	                  	C. BGP		                 D. IGP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024255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4.5.6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路由器与第三层交换技术</a:t>
            </a:r>
          </a:p>
        </p:txBody>
      </p:sp>
      <p:sp>
        <p:nvSpPr>
          <p:cNvPr id="10" name="矩形 9"/>
          <p:cNvSpPr/>
          <p:nvPr/>
        </p:nvSpPr>
        <p:spPr>
          <a:xfrm>
            <a:off x="594995" y="1697990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路由器的主要功能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4995" y="2096135"/>
            <a:ext cx="57689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Wingdings" panose="05000000000000000000" charset="0"/>
              <a:buChar char="u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建立、维护路由表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5035" y="2463800"/>
            <a:ext cx="405828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2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路由表数据库、网络路由状态数据库</a:t>
            </a:r>
            <a:endParaRPr lang="zh-CN" altLang="en-US" sz="1600" b="0" dirty="0">
              <a:latin typeface="Times New Roman" panose="02020603050405020304" pitchFamily="18" charset="0"/>
              <a:ea typeface="黑体" panose="02010609060101010101" charset="-122"/>
            </a:endParaRPr>
          </a:p>
          <a:p>
            <a:pPr marL="0" marR="0" lvl="2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定期与其他路由器交换地址信息，自动</a:t>
            </a:r>
          </a:p>
          <a:p>
            <a:pPr marL="0" marR="0" lvl="2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     更新路由表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48755" y="2077085"/>
            <a:ext cx="41078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Wingdings" panose="05000000000000000000" charset="0"/>
              <a:buChar char="u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提供网络间分组转发功能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17360" y="2444750"/>
            <a:ext cx="465137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2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检查分组源地址和目的地址</a:t>
            </a:r>
            <a:endParaRPr lang="zh-CN" altLang="en-US" sz="1600" b="0" dirty="0">
              <a:latin typeface="Times New Roman" panose="02020603050405020304" pitchFamily="18" charset="0"/>
              <a:ea typeface="黑体" panose="02010609060101010101" charset="-122"/>
            </a:endParaRPr>
          </a:p>
          <a:p>
            <a:pPr marL="0" marR="0" lvl="2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根据路由表相关信息，决定分组转发给哪个路</a:t>
            </a:r>
          </a:p>
          <a:p>
            <a:pPr marL="0" marR="0" lvl="2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      由器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/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主机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4995" y="4100830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路由器的结构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4995" y="4498975"/>
            <a:ext cx="576897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Wingdings" panose="05000000000000000000" charset="0"/>
              <a:buChar char="u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路由选择处理机</a:t>
            </a:r>
          </a:p>
          <a:p>
            <a:pPr marL="0" marR="0" lvl="1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Wingdings" panose="05000000000000000000" charset="0"/>
              <a:buChar char="u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分组处理和交换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66566" name="Object 1"/>
          <p:cNvGraphicFramePr>
            <a:graphicFrameLocks noChangeAspect="1"/>
          </p:cNvGraphicFramePr>
          <p:nvPr/>
        </p:nvGraphicFramePr>
        <p:xfrm>
          <a:off x="2999105" y="4100830"/>
          <a:ext cx="6192838" cy="231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r:id="rId3" imgW="12509500" imgH="4686300" progId="Visio.Drawing.11">
                  <p:embed/>
                </p:oleObj>
              </mc:Choice>
              <mc:Fallback>
                <p:oleObj r:id="rId3" imgW="12509500" imgH="4686300" progId="Visio.Drawing.11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99105" y="4100830"/>
                        <a:ext cx="6192838" cy="2316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5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6" grpId="0"/>
      <p:bldP spid="4" grpId="0"/>
      <p:bldP spid="5" grpId="0"/>
      <p:bldP spid="8" grpId="0"/>
      <p:bldP spid="9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316" name="文本框 8"/>
          <p:cNvSpPr txBox="1"/>
          <p:nvPr/>
        </p:nvSpPr>
        <p:spPr>
          <a:xfrm>
            <a:off x="860425" y="974301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4.6.1 ICMP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的作用与特点</a:t>
            </a:r>
          </a:p>
        </p:txBody>
      </p:sp>
      <p:sp>
        <p:nvSpPr>
          <p:cNvPr id="10" name="矩形 9"/>
          <p:cNvSpPr/>
          <p:nvPr/>
        </p:nvSpPr>
        <p:spPr>
          <a:xfrm>
            <a:off x="626745" y="1704339"/>
            <a:ext cx="10883688" cy="2284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不能独立于</a:t>
            </a: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单独存在（</a:t>
            </a: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辅助协议），解决</a:t>
            </a: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不可靠问题</a:t>
            </a:r>
            <a:endParaRPr lang="en-US" altLang="zh-CN" sz="1900" b="0" dirty="0">
              <a:latin typeface="Times New Roman" panose="02020603050405020304" pitchFamily="18" charset="0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要封装成</a:t>
            </a: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分组（长度≤</a:t>
            </a: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576B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），再传送给数据链路层</a:t>
            </a:r>
            <a:endParaRPr lang="en-US" altLang="zh-CN" sz="1900" b="0" dirty="0">
              <a:latin typeface="Times New Roman" panose="02020603050405020304" pitchFamily="18" charset="0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用于</a:t>
            </a: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分组转发过程中检测错误，由路由器向源主机报告差错原因</a:t>
            </a:r>
            <a:endParaRPr lang="en-US" altLang="zh-CN" sz="1900" b="0" dirty="0">
              <a:latin typeface="Times New Roman" panose="02020603050405020304" pitchFamily="18" charset="0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不能纠正差错（只报告差错）</a:t>
            </a:r>
            <a:endParaRPr lang="en-US" altLang="zh-CN" sz="1900" b="0" dirty="0">
              <a:latin typeface="Times New Roman" panose="02020603050405020304" pitchFamily="18" charset="0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传输层（高层）要得到可靠传输，需要采用其他机制来保证。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860425" y="246380"/>
            <a:ext cx="480441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互联网控制报文协议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ICMP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  <p:bldP spid="10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316" name="文本框 8"/>
          <p:cNvSpPr txBox="1"/>
          <p:nvPr/>
        </p:nvSpPr>
        <p:spPr>
          <a:xfrm>
            <a:off x="523875" y="1311275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4.6.1 ICMP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的作用与特点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187450" y="2133600"/>
          <a:ext cx="6842126" cy="4032250"/>
        </p:xfrm>
        <a:graphic>
          <a:graphicData uri="http://schemas.openxmlformats.org/drawingml/2006/table">
            <a:tbl>
              <a:tblPr/>
              <a:tblGrid>
                <a:gridCol w="3421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1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tx1"/>
                          </a:solidFill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报文类型</a:t>
                      </a:r>
                    </a:p>
                  </a:txBody>
                  <a:tcPr marL="68594" marR="68594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tx1"/>
                          </a:solidFill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种类</a:t>
                      </a:r>
                    </a:p>
                  </a:txBody>
                  <a:tcPr marL="68594" marR="68594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25"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差错报告</a:t>
                      </a:r>
                    </a:p>
                  </a:txBody>
                  <a:tcPr marL="68594" marR="68594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47015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目的站不可达</a:t>
                      </a:r>
                    </a:p>
                  </a:txBody>
                  <a:tcPr marL="68594" marR="68594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47015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数据报超时</a:t>
                      </a:r>
                    </a:p>
                  </a:txBody>
                  <a:tcPr marL="68594" marR="68594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47015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数据报参数错</a:t>
                      </a:r>
                    </a:p>
                  </a:txBody>
                  <a:tcPr marL="68594" marR="68594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47015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源站抑制</a:t>
                      </a:r>
                    </a:p>
                  </a:txBody>
                  <a:tcPr marL="68594" marR="68594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2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47015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路由重定向</a:t>
                      </a:r>
                    </a:p>
                  </a:txBody>
                  <a:tcPr marL="68594" marR="68594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225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查询报文</a:t>
                      </a:r>
                    </a:p>
                  </a:txBody>
                  <a:tcPr marL="68594" marR="68594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47015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时间戳请求与应答</a:t>
                      </a:r>
                    </a:p>
                  </a:txBody>
                  <a:tcPr marL="68594" marR="68594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2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47015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回应请求与应答</a:t>
                      </a:r>
                    </a:p>
                  </a:txBody>
                  <a:tcPr marL="68594" marR="68594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32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47015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地址掩码请求与应答</a:t>
                      </a:r>
                    </a:p>
                  </a:txBody>
                  <a:tcPr marL="68594" marR="68594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32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47015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路由器查询与通告</a:t>
                      </a:r>
                    </a:p>
                  </a:txBody>
                  <a:tcPr marL="68594" marR="68594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extBox 1"/>
          <p:cNvSpPr txBox="1"/>
          <p:nvPr/>
        </p:nvSpPr>
        <p:spPr>
          <a:xfrm>
            <a:off x="860425" y="246380"/>
            <a:ext cx="480441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互联网控制报文协议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ICMP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316" name="文本框 8"/>
          <p:cNvSpPr txBox="1"/>
          <p:nvPr/>
        </p:nvSpPr>
        <p:spPr>
          <a:xfrm>
            <a:off x="523875" y="1044575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4.6.1 ICMP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的作用与特点</a:t>
            </a:r>
          </a:p>
        </p:txBody>
      </p:sp>
      <p:graphicFrame>
        <p:nvGraphicFramePr>
          <p:cNvPr id="72706" name="Object 2"/>
          <p:cNvGraphicFramePr>
            <a:graphicFrameLocks noChangeAspect="1"/>
          </p:cNvGraphicFramePr>
          <p:nvPr/>
        </p:nvGraphicFramePr>
        <p:xfrm>
          <a:off x="2462213" y="2325688"/>
          <a:ext cx="7358062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r:id="rId3" imgW="3248660" imgH="1281430" progId="Visio.Drawing.11">
                  <p:embed/>
                </p:oleObj>
              </mc:Choice>
              <mc:Fallback>
                <p:oleObj r:id="rId3" imgW="3248660" imgH="1281430" progId="Visio.Drawing.11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2213" y="2325688"/>
                        <a:ext cx="7358062" cy="2879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7" name="椭圆 1"/>
          <p:cNvSpPr/>
          <p:nvPr/>
        </p:nvSpPr>
        <p:spPr>
          <a:xfrm>
            <a:off x="2606675" y="2470150"/>
            <a:ext cx="1295400" cy="503238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cxnSp>
        <p:nvCxnSpPr>
          <p:cNvPr id="72708" name="直接箭头连接符 3"/>
          <p:cNvCxnSpPr/>
          <p:nvPr/>
        </p:nvCxnSpPr>
        <p:spPr>
          <a:xfrm flipH="1">
            <a:off x="2173288" y="2686050"/>
            <a:ext cx="433387" cy="287338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72709" name="文本框 4"/>
          <p:cNvSpPr txBox="1"/>
          <p:nvPr/>
        </p:nvSpPr>
        <p:spPr>
          <a:xfrm>
            <a:off x="1157288" y="2757488"/>
            <a:ext cx="1150937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报文类型</a:t>
            </a:r>
          </a:p>
        </p:txBody>
      </p:sp>
      <p:sp>
        <p:nvSpPr>
          <p:cNvPr id="72710" name="椭圆 36"/>
          <p:cNvSpPr/>
          <p:nvPr/>
        </p:nvSpPr>
        <p:spPr>
          <a:xfrm>
            <a:off x="4117975" y="2449513"/>
            <a:ext cx="1296988" cy="504825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cxnSp>
        <p:nvCxnSpPr>
          <p:cNvPr id="72711" name="直接箭头连接符 37"/>
          <p:cNvCxnSpPr/>
          <p:nvPr/>
        </p:nvCxnSpPr>
        <p:spPr>
          <a:xfrm flipV="1">
            <a:off x="4764088" y="2181225"/>
            <a:ext cx="434975" cy="268288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72712" name="文本框 39"/>
          <p:cNvSpPr txBox="1"/>
          <p:nvPr/>
        </p:nvSpPr>
        <p:spPr>
          <a:xfrm>
            <a:off x="5126038" y="1997075"/>
            <a:ext cx="2808287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差错代码，标识差错原因</a:t>
            </a:r>
          </a:p>
        </p:txBody>
      </p:sp>
      <p:sp>
        <p:nvSpPr>
          <p:cNvPr id="72713" name="椭圆 40"/>
          <p:cNvSpPr/>
          <p:nvPr/>
        </p:nvSpPr>
        <p:spPr>
          <a:xfrm>
            <a:off x="4694238" y="3827463"/>
            <a:ext cx="1512887" cy="504825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cxnSp>
        <p:nvCxnSpPr>
          <p:cNvPr id="72714" name="直接箭头连接符 41"/>
          <p:cNvCxnSpPr/>
          <p:nvPr/>
        </p:nvCxnSpPr>
        <p:spPr>
          <a:xfrm flipH="1">
            <a:off x="3398838" y="4129088"/>
            <a:ext cx="1295400" cy="717550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72715" name="文本框 44"/>
          <p:cNvSpPr txBox="1"/>
          <p:nvPr/>
        </p:nvSpPr>
        <p:spPr>
          <a:xfrm>
            <a:off x="1814513" y="4854575"/>
            <a:ext cx="2376487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差错和状态报告信息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60425" y="246380"/>
            <a:ext cx="480441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互联网控制报文协议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ICMP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2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7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1000"/>
                                        <p:tgtEl>
                                          <p:spTgt spid="7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7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1000"/>
                                        <p:tgtEl>
                                          <p:spTgt spid="72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10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500"/>
                            </p:stCondLst>
                            <p:childTnLst>
                              <p:par>
                                <p:cTn id="4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1000"/>
                                        <p:tgtEl>
                                          <p:spTgt spid="72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  <p:bldP spid="72707" grpId="0" bldLvl="0" animBg="1"/>
      <p:bldP spid="72707" grpId="1" animBg="1"/>
      <p:bldP spid="72709" grpId="0"/>
      <p:bldP spid="72709" grpId="1"/>
      <p:bldP spid="72710" grpId="0" bldLvl="0" animBg="1"/>
      <p:bldP spid="72710" grpId="1" animBg="1"/>
      <p:bldP spid="72712" grpId="0"/>
      <p:bldP spid="72712" grpId="1"/>
      <p:bldP spid="72713" grpId="0" bldLvl="0" animBg="1"/>
      <p:bldP spid="72713" grpId="1" animBg="1"/>
      <p:bldP spid="72715" grpId="0"/>
      <p:bldP spid="72715" grpId="1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316" name="文本框 8"/>
          <p:cNvSpPr txBox="1"/>
          <p:nvPr/>
        </p:nvSpPr>
        <p:spPr>
          <a:xfrm>
            <a:off x="523875" y="106426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4.6.2 ICMP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报文结构</a:t>
            </a:r>
          </a:p>
        </p:txBody>
      </p:sp>
      <p:sp>
        <p:nvSpPr>
          <p:cNvPr id="74754" name="AutoShape 31"/>
          <p:cNvSpPr/>
          <p:nvPr/>
        </p:nvSpPr>
        <p:spPr>
          <a:xfrm rot="5400000">
            <a:off x="2942908" y="5036503"/>
            <a:ext cx="288925" cy="468312"/>
          </a:xfrm>
          <a:prstGeom prst="downArrow">
            <a:avLst>
              <a:gd name="adj1" fmla="val 47222"/>
              <a:gd name="adj2" fmla="val 83745"/>
            </a:avLst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/>
          <a:p>
            <a:pPr eaLnBrk="1" hangingPunct="1"/>
            <a:endParaRPr lang="zh-CN" altLang="en-US" sz="2800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74755" name="Rectangle 2"/>
          <p:cNvSpPr/>
          <p:nvPr/>
        </p:nvSpPr>
        <p:spPr>
          <a:xfrm>
            <a:off x="3295333" y="5093653"/>
            <a:ext cx="4248150" cy="390525"/>
          </a:xfrm>
          <a:prstGeom prst="rect">
            <a:avLst/>
          </a:prstGeom>
          <a:solidFill>
            <a:srgbClr val="CCE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eaLnBrk="1" hangingPunct="1"/>
            <a:endParaRPr lang="zh-CN" altLang="en-US" sz="2800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74756" name="Rectangle 4"/>
          <p:cNvSpPr/>
          <p:nvPr/>
        </p:nvSpPr>
        <p:spPr>
          <a:xfrm>
            <a:off x="4454208" y="5117465"/>
            <a:ext cx="3070225" cy="366713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 anchor="ctr"/>
          <a:lstStyle/>
          <a:p>
            <a:pPr eaLnBrk="1" hangingPunct="1"/>
            <a:endParaRPr lang="zh-CN" altLang="en-US" sz="2800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74757" name="Freeform 5"/>
          <p:cNvSpPr/>
          <p:nvPr/>
        </p:nvSpPr>
        <p:spPr>
          <a:xfrm>
            <a:off x="3319145" y="3872865"/>
            <a:ext cx="5613400" cy="468313"/>
          </a:xfrm>
          <a:custGeom>
            <a:avLst/>
            <a:gdLst>
              <a:gd name="txL" fmla="*/ 0 w 2790"/>
              <a:gd name="txT" fmla="*/ 0 h 279"/>
              <a:gd name="txR" fmla="*/ 2790 w 2790"/>
              <a:gd name="txB" fmla="*/ 279 h 279"/>
            </a:gdLst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</a:cxnLst>
            <a:rect l="txL" t="txT" r="txR" b="txB"/>
            <a:pathLst>
              <a:path w="2790" h="279">
                <a:moveTo>
                  <a:pt x="0" y="6"/>
                </a:moveTo>
                <a:lnTo>
                  <a:pt x="561" y="279"/>
                </a:lnTo>
                <a:lnTo>
                  <a:pt x="2100" y="276"/>
                </a:lnTo>
                <a:lnTo>
                  <a:pt x="2790" y="0"/>
                </a:lnTo>
                <a:lnTo>
                  <a:pt x="0" y="6"/>
                </a:lnTo>
                <a:close/>
              </a:path>
            </a:pathLst>
          </a:custGeom>
          <a:solidFill>
            <a:srgbClr val="FFFF99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4758" name="Line 6"/>
          <p:cNvSpPr/>
          <p:nvPr/>
        </p:nvSpPr>
        <p:spPr>
          <a:xfrm>
            <a:off x="3295333" y="5717540"/>
            <a:ext cx="4248150" cy="0"/>
          </a:xfrm>
          <a:prstGeom prst="line">
            <a:avLst/>
          </a:prstGeom>
          <a:ln w="28575" cap="flat" cmpd="sng">
            <a:solidFill>
              <a:srgbClr val="333399"/>
            </a:solidFill>
            <a:prstDash val="solid"/>
            <a:headEnd type="triangle" w="sm" len="med"/>
            <a:tailEnd type="triangle" w="sm" len="med"/>
          </a:ln>
        </p:spPr>
      </p:sp>
      <p:sp>
        <p:nvSpPr>
          <p:cNvPr id="74759" name="Text Box 7"/>
          <p:cNvSpPr txBox="1"/>
          <p:nvPr/>
        </p:nvSpPr>
        <p:spPr>
          <a:xfrm>
            <a:off x="3393758" y="5090478"/>
            <a:ext cx="8318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首  部</a:t>
            </a:r>
          </a:p>
        </p:txBody>
      </p:sp>
      <p:sp>
        <p:nvSpPr>
          <p:cNvPr id="74760" name="Rectangle 8"/>
          <p:cNvSpPr/>
          <p:nvPr/>
        </p:nvSpPr>
        <p:spPr>
          <a:xfrm>
            <a:off x="4454208" y="4317365"/>
            <a:ext cx="3089275" cy="392113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ICMP </a:t>
            </a:r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报文</a:t>
            </a:r>
          </a:p>
        </p:txBody>
      </p:sp>
      <p:sp>
        <p:nvSpPr>
          <p:cNvPr id="74761" name="Text Box 9"/>
          <p:cNvSpPr txBox="1"/>
          <p:nvPr/>
        </p:nvSpPr>
        <p:spPr>
          <a:xfrm>
            <a:off x="3206433" y="1959928"/>
            <a:ext cx="325437" cy="3984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0</a:t>
            </a:r>
          </a:p>
        </p:txBody>
      </p:sp>
      <p:sp>
        <p:nvSpPr>
          <p:cNvPr id="74762" name="Line 10"/>
          <p:cNvSpPr/>
          <p:nvPr/>
        </p:nvSpPr>
        <p:spPr>
          <a:xfrm>
            <a:off x="4454208" y="5093653"/>
            <a:ext cx="0" cy="3905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4763" name="Text Box 11"/>
          <p:cNvSpPr txBox="1"/>
          <p:nvPr/>
        </p:nvSpPr>
        <p:spPr>
          <a:xfrm>
            <a:off x="5084445" y="5090478"/>
            <a:ext cx="1617663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数  据  部  分</a:t>
            </a:r>
          </a:p>
        </p:txBody>
      </p:sp>
      <p:sp>
        <p:nvSpPr>
          <p:cNvPr id="74764" name="AutoShape 12"/>
          <p:cNvSpPr/>
          <p:nvPr/>
        </p:nvSpPr>
        <p:spPr>
          <a:xfrm>
            <a:off x="5805170" y="4709478"/>
            <a:ext cx="288925" cy="468312"/>
          </a:xfrm>
          <a:prstGeom prst="downArrow">
            <a:avLst>
              <a:gd name="adj1" fmla="val 47222"/>
              <a:gd name="adj2" fmla="val 8374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/>
          <a:p>
            <a:pPr eaLnBrk="1" hangingPunct="1"/>
            <a:endParaRPr lang="zh-CN" altLang="en-US" sz="2800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74765" name="Rectangle 13"/>
          <p:cNvSpPr/>
          <p:nvPr/>
        </p:nvSpPr>
        <p:spPr>
          <a:xfrm>
            <a:off x="3295333" y="2339340"/>
            <a:ext cx="5600700" cy="1563688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74766" name="Line 14"/>
          <p:cNvSpPr/>
          <p:nvPr/>
        </p:nvSpPr>
        <p:spPr>
          <a:xfrm rot="5400000" flipV="1">
            <a:off x="6095683" y="-100647"/>
            <a:ext cx="0" cy="56007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4767" name="Line 15"/>
          <p:cNvSpPr/>
          <p:nvPr/>
        </p:nvSpPr>
        <p:spPr>
          <a:xfrm flipV="1">
            <a:off x="4693920" y="2309178"/>
            <a:ext cx="0" cy="3905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4768" name="Line 16"/>
          <p:cNvSpPr/>
          <p:nvPr/>
        </p:nvSpPr>
        <p:spPr>
          <a:xfrm flipV="1">
            <a:off x="6094095" y="2309178"/>
            <a:ext cx="0" cy="3905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4769" name="Line 17"/>
          <p:cNvSpPr/>
          <p:nvPr/>
        </p:nvSpPr>
        <p:spPr>
          <a:xfrm flipV="1">
            <a:off x="6221095" y="2436178"/>
            <a:ext cx="0" cy="3905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4" name="Text Box 18"/>
          <p:cNvSpPr txBox="1"/>
          <p:nvPr/>
        </p:nvSpPr>
        <p:spPr>
          <a:xfrm>
            <a:off x="6964045" y="2282190"/>
            <a:ext cx="946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检验和</a:t>
            </a:r>
          </a:p>
        </p:txBody>
      </p:sp>
      <p:sp>
        <p:nvSpPr>
          <p:cNvPr id="35" name="Text Box 19"/>
          <p:cNvSpPr txBox="1"/>
          <p:nvPr/>
        </p:nvSpPr>
        <p:spPr>
          <a:xfrm>
            <a:off x="3584258" y="2282190"/>
            <a:ext cx="692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类型</a:t>
            </a:r>
          </a:p>
        </p:txBody>
      </p:sp>
      <p:sp>
        <p:nvSpPr>
          <p:cNvPr id="36" name="Text Box 20"/>
          <p:cNvSpPr txBox="1"/>
          <p:nvPr/>
        </p:nvSpPr>
        <p:spPr>
          <a:xfrm>
            <a:off x="5063808" y="2282190"/>
            <a:ext cx="692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代码</a:t>
            </a:r>
          </a:p>
        </p:txBody>
      </p:sp>
      <p:sp>
        <p:nvSpPr>
          <p:cNvPr id="74773" name="Text Box 21"/>
          <p:cNvSpPr txBox="1"/>
          <p:nvPr/>
        </p:nvSpPr>
        <p:spPr>
          <a:xfrm>
            <a:off x="3528695" y="2679065"/>
            <a:ext cx="4797425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（这 </a:t>
            </a:r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4 </a:t>
            </a:r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个字节取决于 </a:t>
            </a:r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ICMP </a:t>
            </a:r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报文的类型）</a:t>
            </a:r>
          </a:p>
        </p:txBody>
      </p:sp>
      <p:sp>
        <p:nvSpPr>
          <p:cNvPr id="74774" name="Text Box 22"/>
          <p:cNvSpPr txBox="1"/>
          <p:nvPr/>
        </p:nvSpPr>
        <p:spPr>
          <a:xfrm>
            <a:off x="4587558" y="1959928"/>
            <a:ext cx="325437" cy="3984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8</a:t>
            </a:r>
          </a:p>
        </p:txBody>
      </p:sp>
      <p:sp>
        <p:nvSpPr>
          <p:cNvPr id="74775" name="Text Box 23"/>
          <p:cNvSpPr txBox="1"/>
          <p:nvPr/>
        </p:nvSpPr>
        <p:spPr>
          <a:xfrm>
            <a:off x="5916295" y="1959928"/>
            <a:ext cx="466725" cy="3984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16</a:t>
            </a:r>
          </a:p>
        </p:txBody>
      </p:sp>
      <p:sp>
        <p:nvSpPr>
          <p:cNvPr id="74776" name="Rectangle 24"/>
          <p:cNvSpPr/>
          <p:nvPr/>
        </p:nvSpPr>
        <p:spPr>
          <a:xfrm>
            <a:off x="4725670" y="5561965"/>
            <a:ext cx="1273175" cy="2857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/>
          <a:lstStyle/>
          <a:p>
            <a:pPr eaLnBrk="1" hangingPunct="1"/>
            <a:endParaRPr lang="zh-CN" altLang="en-US" sz="2800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74777" name="Text Box 25"/>
          <p:cNvSpPr txBox="1"/>
          <p:nvPr/>
        </p:nvSpPr>
        <p:spPr>
          <a:xfrm>
            <a:off x="8565833" y="1959928"/>
            <a:ext cx="466725" cy="3984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31</a:t>
            </a:r>
          </a:p>
        </p:txBody>
      </p:sp>
      <p:sp>
        <p:nvSpPr>
          <p:cNvPr id="74778" name="Text Box 26"/>
          <p:cNvSpPr txBox="1"/>
          <p:nvPr/>
        </p:nvSpPr>
        <p:spPr>
          <a:xfrm>
            <a:off x="4692333" y="5523865"/>
            <a:ext cx="125730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IP </a:t>
            </a:r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数据报</a:t>
            </a:r>
          </a:p>
        </p:txBody>
      </p:sp>
      <p:sp>
        <p:nvSpPr>
          <p:cNvPr id="74779" name="Line 27"/>
          <p:cNvSpPr/>
          <p:nvPr/>
        </p:nvSpPr>
        <p:spPr>
          <a:xfrm rot="-5400000">
            <a:off x="6095683" y="291465"/>
            <a:ext cx="0" cy="56007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4" name="Text Box 28"/>
          <p:cNvSpPr txBox="1"/>
          <p:nvPr/>
        </p:nvSpPr>
        <p:spPr>
          <a:xfrm>
            <a:off x="1414145" y="2102803"/>
            <a:ext cx="1481138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前 </a:t>
            </a:r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4 </a:t>
            </a:r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个字节</a:t>
            </a:r>
          </a:p>
          <a:p>
            <a:pPr algn="ctr" eaLnBrk="1" hangingPunct="1">
              <a:lnSpc>
                <a:spcPct val="90000"/>
              </a:lnSpc>
            </a:pPr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都是一样的</a:t>
            </a:r>
          </a:p>
        </p:txBody>
      </p:sp>
      <p:sp>
        <p:nvSpPr>
          <p:cNvPr id="74781" name="Text Box 29"/>
          <p:cNvSpPr txBox="1"/>
          <p:nvPr/>
        </p:nvSpPr>
        <p:spPr>
          <a:xfrm>
            <a:off x="3881120" y="3290253"/>
            <a:ext cx="444500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ICMP </a:t>
            </a:r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的数据部分（长度取决于类型）</a:t>
            </a:r>
          </a:p>
        </p:txBody>
      </p:sp>
      <p:sp>
        <p:nvSpPr>
          <p:cNvPr id="46" name="Line 30"/>
          <p:cNvSpPr/>
          <p:nvPr/>
        </p:nvSpPr>
        <p:spPr>
          <a:xfrm>
            <a:off x="2811145" y="2464753"/>
            <a:ext cx="484188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triangle" w="med" len="lg"/>
          </a:ln>
        </p:spPr>
      </p:sp>
      <p:sp>
        <p:nvSpPr>
          <p:cNvPr id="39" name="TextBox 1"/>
          <p:cNvSpPr txBox="1"/>
          <p:nvPr/>
        </p:nvSpPr>
        <p:spPr>
          <a:xfrm>
            <a:off x="860425" y="246380"/>
            <a:ext cx="480441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互联网控制报文协议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ICMP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repeatCount="300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5" presetClass="emph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5" presetClass="emph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  <p:bldP spid="34" grpId="0"/>
      <p:bldP spid="35" grpId="0"/>
      <p:bldP spid="36" grpId="0"/>
      <p:bldP spid="44" grpId="0"/>
      <p:bldP spid="3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316" name="文本框 8"/>
          <p:cNvSpPr txBox="1"/>
          <p:nvPr/>
        </p:nvSpPr>
        <p:spPr>
          <a:xfrm>
            <a:off x="523875" y="106426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4.6.3 ICMP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差错报文</a:t>
            </a:r>
          </a:p>
        </p:txBody>
      </p:sp>
      <p:sp>
        <p:nvSpPr>
          <p:cNvPr id="76802" name="文本框 7"/>
          <p:cNvSpPr txBox="1"/>
          <p:nvPr/>
        </p:nvSpPr>
        <p:spPr>
          <a:xfrm>
            <a:off x="585153" y="1751013"/>
            <a:ext cx="2520950" cy="598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lvl="1" indent="0">
              <a:lnSpc>
                <a:spcPct val="150000"/>
              </a:lnSpc>
            </a:pPr>
            <a:r>
              <a:rPr lang="en-US" altLang="zh-CN" sz="2200" b="1" dirty="0">
                <a:latin typeface="Times New Roman" panose="02020603050405020304" pitchFamily="18" charset="0"/>
                <a:ea typeface="黑体" panose="02010609060101010101" charset="-122"/>
              </a:rPr>
              <a:t>1. </a:t>
            </a: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charset="-122"/>
              </a:rPr>
              <a:t>路由重定向报文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36600" y="2965450"/>
            <a:ext cx="4254500" cy="2232025"/>
            <a:chOff x="1355" y="4775"/>
            <a:chExt cx="6700" cy="3515"/>
          </a:xfrm>
        </p:grpSpPr>
        <p:pic>
          <p:nvPicPr>
            <p:cNvPr id="76803" name="Picture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5" y="4775"/>
              <a:ext cx="6700" cy="283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6804" name="矩形 38"/>
            <p:cNvSpPr/>
            <p:nvPr/>
          </p:nvSpPr>
          <p:spPr>
            <a:xfrm>
              <a:off x="2890" y="7710"/>
              <a:ext cx="363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zh-CN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路由重定向报文格式</a:t>
              </a: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687060" y="2964815"/>
          <a:ext cx="5400599" cy="2205040"/>
        </p:xfrm>
        <a:graphic>
          <a:graphicData uri="http://schemas.openxmlformats.org/drawingml/2006/table">
            <a:tbl>
              <a:tblPr/>
              <a:tblGrid>
                <a:gridCol w="1259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1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0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代码值</a:t>
                      </a:r>
                    </a:p>
                  </a:txBody>
                  <a:tcPr marL="68581" marR="68581" marT="0" marB="0" anchor="ctr" anchorCtr="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描 述</a:t>
                      </a:r>
                    </a:p>
                  </a:txBody>
                  <a:tcPr marL="68581" marR="68581" marT="0" marB="0" anchor="ctr" anchorCtr="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0</a:t>
                      </a:r>
                      <a:endParaRPr lang="zh-CN" sz="1600" kern="10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1" marR="68581" marT="0" marB="0" anchor="ctr" anchorCtr="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对特定网络重定向</a:t>
                      </a:r>
                    </a:p>
                  </a:txBody>
                  <a:tcPr marL="68581" marR="68581" marT="0" marB="0" anchor="ctr" anchorCtr="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1</a:t>
                      </a:r>
                      <a:endParaRPr lang="zh-CN" sz="1600" kern="10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1" marR="68581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对特定主机重定向</a:t>
                      </a:r>
                    </a:p>
                  </a:txBody>
                  <a:tcPr marL="68581" marR="68581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2</a:t>
                      </a:r>
                      <a:endParaRPr lang="zh-CN" sz="1600" kern="10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1" marR="68581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基于指定的服务类型对特定网络重定向</a:t>
                      </a:r>
                    </a:p>
                  </a:txBody>
                  <a:tcPr marL="68581" marR="68581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3</a:t>
                      </a:r>
                      <a:endParaRPr lang="zh-CN" sz="16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1" marR="68581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基于指定的服务类型对特定主机重定向</a:t>
                      </a:r>
                    </a:p>
                  </a:txBody>
                  <a:tcPr marL="68581" marR="68581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1"/>
          <p:cNvSpPr txBox="1"/>
          <p:nvPr/>
        </p:nvSpPr>
        <p:spPr>
          <a:xfrm>
            <a:off x="860425" y="246380"/>
            <a:ext cx="480441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互联网控制报文协议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ICMP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  <p:bldP spid="76802" grpId="0"/>
      <p:bldP spid="76802" grpId="1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80441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互联网控制报文协议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ICMP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06426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4.6.3 ICMP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差错报文</a:t>
            </a:r>
          </a:p>
        </p:txBody>
      </p:sp>
      <p:sp>
        <p:nvSpPr>
          <p:cNvPr id="76802" name="文本框 7"/>
          <p:cNvSpPr txBox="1"/>
          <p:nvPr/>
        </p:nvSpPr>
        <p:spPr>
          <a:xfrm>
            <a:off x="585153" y="1722438"/>
            <a:ext cx="2520950" cy="598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2. </a:t>
            </a:r>
            <a:r>
              <a:rPr lang="zh-CN" altLang="en-US" sz="2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超时报文</a:t>
            </a:r>
            <a:endParaRPr lang="zh-CN" altLang="en-US" sz="2200" b="1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4995" y="2336165"/>
            <a:ext cx="10668000" cy="1845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1" indent="-28575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路由器转发分组时，</a:t>
            </a:r>
            <a:r>
              <a:rPr lang="en-US" altLang="zh-CN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TTL</a:t>
            </a: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字段值减</a:t>
            </a:r>
            <a:r>
              <a:rPr lang="en-US" altLang="zh-CN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</a:t>
            </a: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后为</a:t>
            </a:r>
            <a:r>
              <a:rPr lang="en-US" altLang="zh-CN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0</a:t>
            </a: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，则丢弃该分组，同时向源主机发送超时报文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285750" marR="0" lvl="1" indent="-28575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分组所有分段在限定时间内（当第</a:t>
            </a:r>
            <a:r>
              <a:rPr lang="en-US" altLang="zh-CN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</a:t>
            </a: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个分段到达，启动定时器）未能到达目的主机时（分组无法组装），若多个分组出现这种情况，导致目的主机不能接收新的分组，从而出现“死锁”，将丢弃接收到的分段，并向源主机发送超时报文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7885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95" y="4276408"/>
            <a:ext cx="4429125" cy="18716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76802" grpId="0"/>
      <p:bldP spid="76802" grpId="1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80441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互联网控制报文协议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ICMP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06426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4.6.3 ICMP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差错报文</a:t>
            </a:r>
          </a:p>
        </p:txBody>
      </p:sp>
      <p:sp>
        <p:nvSpPr>
          <p:cNvPr id="76802" name="文本框 7"/>
          <p:cNvSpPr txBox="1"/>
          <p:nvPr/>
        </p:nvSpPr>
        <p:spPr>
          <a:xfrm>
            <a:off x="585153" y="1722438"/>
            <a:ext cx="2520950" cy="598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lvl="1" indent="0">
              <a:lnSpc>
                <a:spcPct val="150000"/>
              </a:lnSpc>
            </a:pPr>
            <a:r>
              <a:rPr lang="en-US" altLang="zh-CN" sz="22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3. </a:t>
            </a: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参数出错报文</a:t>
            </a:r>
            <a:endParaRPr lang="zh-CN" altLang="en-US" sz="2200" b="1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4995" y="2221865"/>
            <a:ext cx="10668000" cy="529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50000"/>
              </a:lnSpc>
            </a:pP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路由器发现以上</a:t>
            </a: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4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种差错情况以外的错误字段，丢弃该分组，向源结点发送参数出错报文。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80899" name="Object 3"/>
          <p:cNvGraphicFramePr>
            <a:graphicFrameLocks noChangeAspect="1"/>
          </p:cNvGraphicFramePr>
          <p:nvPr/>
        </p:nvGraphicFramePr>
        <p:xfrm>
          <a:off x="679133" y="3004185"/>
          <a:ext cx="5616575" cy="295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r:id="rId3" imgW="2757170" imgH="1447800" progId="Visio.Drawing.11">
                  <p:embed/>
                </p:oleObj>
              </mc:Choice>
              <mc:Fallback>
                <p:oleObj r:id="rId3" imgW="2757170" imgH="1447800" progId="Visio.Drawing.11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9133" y="3004185"/>
                        <a:ext cx="5616575" cy="2951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0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76802" grpId="0"/>
      <p:bldP spid="76802" grpId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928688"/>
            <a:ext cx="7993063" cy="598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4.5.1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基本概念</a:t>
            </a:r>
          </a:p>
        </p:txBody>
      </p:sp>
      <p:sp>
        <p:nvSpPr>
          <p:cNvPr id="10" name="矩形 9"/>
          <p:cNvSpPr/>
          <p:nvPr/>
        </p:nvSpPr>
        <p:spPr>
          <a:xfrm>
            <a:off x="594995" y="1574165"/>
            <a:ext cx="6950710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dirty="0">
                <a:solidFill>
                  <a:srgbClr val="A91F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分组转发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：互联网中主机、路由器转发</a:t>
            </a: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分组的过程。</a:t>
            </a:r>
            <a:endParaRPr lang="zh-CN" altLang="en-US" sz="1900" b="1" dirty="0">
              <a:solidFill>
                <a:srgbClr val="A91F2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0425" y="1918335"/>
            <a:ext cx="993648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默认路由（网关）：也叫第一跳路由，即主机所在局域网与互联网相连的网关</a:t>
            </a:r>
          </a:p>
          <a:p>
            <a:pPr marL="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源（目的）路由器：发送（接收）主机的默认路由器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4995" y="2844165"/>
            <a:ext cx="6263640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dirty="0">
                <a:solidFill>
                  <a:srgbClr val="A91F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分组转发分类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：</a:t>
            </a:r>
            <a:endParaRPr lang="zh-CN" altLang="en-US" sz="19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0425" y="3216910"/>
            <a:ext cx="993648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直接转发：源主机与目的主机在同一个网络或目的路由向目的主机转发分组</a:t>
            </a:r>
          </a:p>
          <a:p>
            <a:pPr marL="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间接转发：源主机与目的主机不在一个网络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9222" name="组合 4"/>
          <p:cNvGrpSpPr/>
          <p:nvPr/>
        </p:nvGrpSpPr>
        <p:grpSpPr>
          <a:xfrm>
            <a:off x="1569720" y="4351020"/>
            <a:ext cx="8476615" cy="2151380"/>
            <a:chOff x="827584" y="4581128"/>
            <a:chExt cx="7381378" cy="1872208"/>
          </a:xfrm>
        </p:grpSpPr>
        <p:graphicFrame>
          <p:nvGraphicFramePr>
            <p:cNvPr id="9223" name="Object 1"/>
            <p:cNvGraphicFramePr>
              <a:graphicFrameLocks noChangeAspect="1"/>
            </p:cNvGraphicFramePr>
            <p:nvPr/>
          </p:nvGraphicFramePr>
          <p:xfrm>
            <a:off x="863600" y="4724039"/>
            <a:ext cx="7345362" cy="1585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r:id="rId3" imgW="5144135" imgH="1295400" progId="Visio.Drawing.11">
                    <p:embed/>
                  </p:oleObj>
                </mc:Choice>
                <mc:Fallback>
                  <p:oleObj r:id="rId3" imgW="5144135" imgH="1295400" progId="Visio.Drawing.11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63600" y="4724039"/>
                          <a:ext cx="7345362" cy="15859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云形 10"/>
            <p:cNvSpPr/>
            <p:nvPr/>
          </p:nvSpPr>
          <p:spPr>
            <a:xfrm>
              <a:off x="827584" y="4581128"/>
              <a:ext cx="1728671" cy="1872208"/>
            </a:xfrm>
            <a:prstGeom prst="cloud">
              <a:avLst/>
            </a:prstGeom>
            <a:solidFill>
              <a:schemeClr val="bg1">
                <a:lumMod val="95000"/>
                <a:alpha val="41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8" grpId="0"/>
      <p:bldP spid="4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80441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互联网控制报文协议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ICMP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06426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4.6.4 ICMP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查询报文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07745" y="1891030"/>
          <a:ext cx="7561263" cy="3527283"/>
        </p:xfrm>
        <a:graphic>
          <a:graphicData uri="http://schemas.openxmlformats.org/drawingml/2006/table">
            <a:tbl>
              <a:tblPr/>
              <a:tblGrid>
                <a:gridCol w="1230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9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87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19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2"/>
                          </a:solidFill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类型</a:t>
                      </a:r>
                    </a:p>
                  </a:txBody>
                  <a:tcPr marL="68584" marR="68584" marT="0" marB="0" anchor="ctr" anchorCtr="1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2"/>
                          </a:solidFill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类型名称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2"/>
                          </a:solidFill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代码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2"/>
                          </a:solidFill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报文名称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936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13/14</a:t>
                      </a:r>
                      <a:endParaRPr lang="zh-CN" sz="1800" kern="10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/>
                      </a:endParaRPr>
                    </a:p>
                  </a:txBody>
                  <a:tcPr marL="68584" marR="68584" marT="0" marB="0" anchor="ctr" anchorCtr="1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时间戳请求与应答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0</a:t>
                      </a:r>
                      <a:endParaRPr lang="zh-CN" sz="1800" kern="10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/>
                      </a:endParaRP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时间戳请求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3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0</a:t>
                      </a:r>
                      <a:endParaRPr lang="zh-CN" sz="1800" kern="10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/>
                      </a:endParaRP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时间戳应答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8/0</a:t>
                      </a:r>
                      <a:endParaRPr lang="zh-CN" sz="1800" kern="10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/>
                      </a:endParaRPr>
                    </a:p>
                  </a:txBody>
                  <a:tcPr marL="68584" marR="68584" marT="0" marB="0" anchor="ctr" anchorCtr="1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回应请求与应答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0</a:t>
                      </a:r>
                      <a:endParaRPr lang="zh-CN" sz="1800" kern="10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/>
                      </a:endParaRP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回应请求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93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0</a:t>
                      </a:r>
                      <a:endParaRPr lang="zh-CN" sz="1800" kern="10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/>
                      </a:endParaRP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回应应答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936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17/18</a:t>
                      </a:r>
                      <a:endParaRPr lang="zh-CN" sz="1800" kern="10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/>
                      </a:endParaRPr>
                    </a:p>
                  </a:txBody>
                  <a:tcPr marL="68584" marR="68584" marT="0" marB="0" anchor="ctr" anchorCtr="1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地址掩码请求与应答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0</a:t>
                      </a:r>
                      <a:endParaRPr lang="zh-CN" sz="1800" kern="10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/>
                      </a:endParaRP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地址掩码请求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93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0</a:t>
                      </a:r>
                      <a:endParaRPr lang="zh-CN" sz="1800" kern="10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/>
                      </a:endParaRP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地址掩码应答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936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10/9</a:t>
                      </a:r>
                      <a:endParaRPr lang="zh-CN" sz="1800" kern="10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/>
                      </a:endParaRPr>
                    </a:p>
                  </a:txBody>
                  <a:tcPr marL="68584" marR="68584" marT="0" marB="0" anchor="ctr" anchorCtr="1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路由器询问与通告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0</a:t>
                      </a:r>
                      <a:endParaRPr lang="zh-CN" sz="1800" kern="10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/>
                      </a:endParaRP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路由器询问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93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0</a:t>
                      </a:r>
                      <a:endParaRPr lang="zh-CN" sz="1800" kern="10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/>
                      </a:endParaRP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路由器通告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80441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互联网控制报文协议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ICMP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06426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4.6.4 ICMP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查询报文</a:t>
            </a:r>
          </a:p>
        </p:txBody>
      </p:sp>
      <p:sp>
        <p:nvSpPr>
          <p:cNvPr id="76802" name="文本框 7"/>
          <p:cNvSpPr txBox="1"/>
          <p:nvPr/>
        </p:nvSpPr>
        <p:spPr>
          <a:xfrm>
            <a:off x="585470" y="1722755"/>
            <a:ext cx="4716145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1.</a:t>
            </a:r>
            <a:r>
              <a:rPr lang="zh-CN" altLang="en-US" sz="2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时间戳请求与应答</a:t>
            </a:r>
            <a:endParaRPr lang="zh-CN" altLang="en-US" sz="2200" b="1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4995" y="2336165"/>
            <a:ext cx="10668000" cy="272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提供基本简单的网络时钟同步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lvl="1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用来确定</a:t>
            </a:r>
            <a:r>
              <a:rPr lang="en-US" altLang="zh-CN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分组在两个机器之间往返所需时间（时钟同步）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lvl="1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时间戳：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800100" marR="0" lvl="2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初始时间戳：源主机发出请求的时间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800100" marR="0" lvl="2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接收时间戳：目的主机收到请求的时间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800100" marR="0" lvl="2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发送时间戳：目的主机发送应答时间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84995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015" y="2495550"/>
            <a:ext cx="4244340" cy="1866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4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76802" grpId="0"/>
      <p:bldP spid="76802" grpId="1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80441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互联网控制报文协议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ICMP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35001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4.6.4 ICMP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查询报文</a:t>
            </a:r>
          </a:p>
        </p:txBody>
      </p:sp>
      <p:sp>
        <p:nvSpPr>
          <p:cNvPr id="76802" name="文本框 7"/>
          <p:cNvSpPr txBox="1"/>
          <p:nvPr/>
        </p:nvSpPr>
        <p:spPr>
          <a:xfrm>
            <a:off x="585470" y="1894205"/>
            <a:ext cx="4716145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2. </a:t>
            </a:r>
            <a:r>
              <a:rPr lang="zh-CN" altLang="en-US" sz="2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回应请求与应答</a:t>
            </a:r>
            <a:endParaRPr lang="zh-CN" altLang="en-US" sz="2200" b="1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4995" y="2517140"/>
            <a:ext cx="4775200" cy="1845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测试能否到达目的主机</a:t>
            </a:r>
            <a:r>
              <a:rPr lang="en-US" altLang="zh-CN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/</a:t>
            </a: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路由器（网络连通性）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lvl="1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由主机发出请求，检查另一个主机能否可达（</a:t>
            </a:r>
            <a:r>
              <a:rPr lang="en-US" altLang="zh-CN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ping</a:t>
            </a: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命令）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8704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835" y="2502535"/>
            <a:ext cx="6287135" cy="21736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76802" grpId="0"/>
      <p:bldP spid="76802" grpId="1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80441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互联网控制报文协议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ICMP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35001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4.6.4 ICMP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查询报文</a:t>
            </a:r>
          </a:p>
        </p:txBody>
      </p:sp>
      <p:sp>
        <p:nvSpPr>
          <p:cNvPr id="76802" name="文本框 7"/>
          <p:cNvSpPr txBox="1"/>
          <p:nvPr/>
        </p:nvSpPr>
        <p:spPr>
          <a:xfrm>
            <a:off x="585470" y="1894205"/>
            <a:ext cx="4716145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3. </a:t>
            </a: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地址掩码请求与应答</a:t>
            </a:r>
            <a:endParaRPr lang="zh-CN" altLang="en-US" sz="2200" b="1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4995" y="2517140"/>
            <a:ext cx="4775200" cy="1407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要得到网络子网掩码，主机向目标路由器发送地址掩码请求报文。路由器回送应答报文，向主机提供所需的掩码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8909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735" y="2459990"/>
            <a:ext cx="5727065" cy="19373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76802" grpId="0"/>
      <p:bldP spid="76802" grpId="1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80441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互联网控制报文协议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ICMP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46431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4.6.4 ICMP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查询报文</a:t>
            </a:r>
          </a:p>
        </p:txBody>
      </p:sp>
      <p:sp>
        <p:nvSpPr>
          <p:cNvPr id="76802" name="文本框 7"/>
          <p:cNvSpPr txBox="1"/>
          <p:nvPr/>
        </p:nvSpPr>
        <p:spPr>
          <a:xfrm>
            <a:off x="585470" y="2008505"/>
            <a:ext cx="4716145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4. </a:t>
            </a:r>
            <a:r>
              <a:rPr lang="zh-CN" altLang="en-US" sz="2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路由查询与通告</a:t>
            </a:r>
            <a:endParaRPr lang="zh-CN" altLang="en-US" sz="2200" b="1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4995" y="2517140"/>
            <a:ext cx="11202035" cy="2194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1" indent="-285750" algn="l" defTabSz="914400" rtl="0" eaLnBrk="0" fontAlgn="base" latinLnBrk="0" hangingPunc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主机要获取目标路由器是否正常工作，向目标路由器发送“询问与通告报文”。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285750" marR="0" lvl="1" indent="-285750" algn="l" defTabSz="914400" rtl="0" eaLnBrk="0" fontAlgn="base" latinLnBrk="0" hangingPunc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主机广播</a:t>
            </a:r>
            <a:r>
              <a:rPr lang="en-US" altLang="zh-CN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/</a:t>
            </a: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多播“路由器询问报文”，收到询问报文的路由器回送“通告报文”，广播其路由信息。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285750" marR="0" lvl="1" indent="-285750" algn="l" defTabSz="914400" rtl="0" eaLnBrk="0" fontAlgn="base" latinLnBrk="0" hangingPunc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在没有主机询问时，路由器也可以周期性地发送路由器通告报文，不仅通告自己的存在，而且通告它所知道的网络中所有路由器。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76802" grpId="0"/>
      <p:bldP spid="76802" grpId="1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80441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互联网控制报文协议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ICMP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245235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4.6.4 ICMP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查询报文</a:t>
            </a:r>
          </a:p>
        </p:txBody>
      </p:sp>
      <p:sp>
        <p:nvSpPr>
          <p:cNvPr id="4" name="矩形 3"/>
          <p:cNvSpPr/>
          <p:nvPr/>
        </p:nvSpPr>
        <p:spPr>
          <a:xfrm>
            <a:off x="594995" y="1750060"/>
            <a:ext cx="7336155" cy="968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ICMP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报文作为</a:t>
            </a: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分组数据转发（被封装在</a:t>
            </a: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分组的数据段中）</a:t>
            </a:r>
            <a:endParaRPr lang="en-US" altLang="zh-CN" sz="1900" b="0" dirty="0">
              <a:latin typeface="Times New Roman" panose="02020603050405020304" pitchFamily="18" charset="0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包含</a:t>
            </a: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ICMP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报文的</a:t>
            </a: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分组头的协议类型字段值设为：</a:t>
            </a: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93187" name="Object 3"/>
          <p:cNvGraphicFramePr>
            <a:graphicFrameLocks noChangeAspect="1"/>
          </p:cNvGraphicFramePr>
          <p:nvPr/>
        </p:nvGraphicFramePr>
        <p:xfrm>
          <a:off x="1183005" y="2834640"/>
          <a:ext cx="7056755" cy="3571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r:id="rId3" imgW="3505200" imgH="1773555" progId="Visio.Drawing.11">
                  <p:embed/>
                </p:oleObj>
              </mc:Choice>
              <mc:Fallback>
                <p:oleObj r:id="rId3" imgW="3505200" imgH="1773555" progId="Visio.Drawing.11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3005" y="2834640"/>
                        <a:ext cx="7056755" cy="3571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80441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互联网控制报文协议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ICMP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0236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ICMP-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随堂练习题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6745" y="1816100"/>
            <a:ext cx="1128585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1. </a:t>
            </a:r>
            <a:r>
              <a:rPr lang="zh-CN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应用程序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PING </a:t>
            </a:r>
            <a:r>
              <a:rPr lang="zh-CN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发出的是（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    </a:t>
            </a:r>
            <a:r>
              <a:rPr lang="en-US" altLang="zh-CN" sz="1600" b="1" kern="1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 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     </a:t>
            </a:r>
            <a:r>
              <a:rPr lang="zh-CN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）报文</a:t>
            </a:r>
            <a:r>
              <a:rPr lang="zh-CN" altLang="en-US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。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</a:t>
            </a:r>
            <a:r>
              <a:rPr lang="zh-CN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、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TCP </a:t>
            </a:r>
            <a:r>
              <a:rPr lang="zh-CN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请求报文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                                              B</a:t>
            </a:r>
            <a:r>
              <a:rPr lang="zh-CN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、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TCP </a:t>
            </a:r>
            <a:r>
              <a:rPr lang="zh-CN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应答报文</a:t>
            </a:r>
            <a:endParaRPr kumimoji="0" lang="zh-CN" altLang="zh-CN" sz="16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C</a:t>
            </a:r>
            <a:r>
              <a:rPr lang="zh-CN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ICMP </a:t>
            </a:r>
            <a:r>
              <a:rPr lang="zh-CN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请求报文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                                           D</a:t>
            </a:r>
            <a:r>
              <a:rPr lang="zh-CN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ICMP </a:t>
            </a:r>
            <a:r>
              <a:rPr lang="zh-CN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应答报文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2. ICMP</a:t>
            </a:r>
            <a:r>
              <a:rPr lang="zh-CN" altLang="en-US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在网络中起到了差错控制和拥塞控制的作用。如果在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IP</a:t>
            </a:r>
            <a:r>
              <a:rPr lang="zh-CN" altLang="en-US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数据报的传送过程中出现拥塞，则路由器发出（   </a:t>
            </a:r>
            <a:r>
              <a:rPr lang="en-US" altLang="zh-CN" sz="16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）报文。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．路由器重定向                      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B. </a:t>
            </a:r>
            <a:r>
              <a:rPr lang="zh-CN" altLang="en-US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目标不可到达                 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C. </a:t>
            </a:r>
            <a:r>
              <a:rPr lang="zh-CN" altLang="en-US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源点抑制               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D. </a:t>
            </a:r>
            <a:r>
              <a:rPr lang="zh-CN" altLang="en-US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超时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3. ICMP</a:t>
            </a:r>
            <a:r>
              <a:rPr lang="zh-CN" altLang="en-US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被主机和路由器用来沟通网络层的信息，以下（   </a:t>
            </a:r>
            <a:r>
              <a:rPr lang="en-US" altLang="zh-CN" sz="1600" b="1" kern="1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）情况发生时，路由器不会发送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ICMP</a:t>
            </a:r>
            <a:r>
              <a:rPr lang="zh-CN" altLang="en-US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报文。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A. TTL </a:t>
            </a:r>
            <a:r>
              <a:rPr lang="zh-CN" altLang="en-US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过期	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B. IP</a:t>
            </a:r>
            <a:r>
              <a:rPr lang="zh-CN" altLang="en-US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首部损坏      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C. </a:t>
            </a:r>
            <a:r>
              <a:rPr lang="zh-CN" altLang="en-US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目的网络不可达 	         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D. CRC</a:t>
            </a:r>
            <a:r>
              <a:rPr lang="zh-CN" altLang="en-US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校验错误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35286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0236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4.7.1 IP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地址与物理地址的映射</a:t>
            </a:r>
          </a:p>
        </p:txBody>
      </p:sp>
      <p:sp>
        <p:nvSpPr>
          <p:cNvPr id="4" name="矩形 3"/>
          <p:cNvSpPr/>
          <p:nvPr/>
        </p:nvSpPr>
        <p:spPr>
          <a:xfrm>
            <a:off x="594995" y="1750060"/>
            <a:ext cx="7336155" cy="968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逻辑地址：实现不同物理网设备（主机、路由器等）地址统一</a:t>
            </a:r>
            <a:endParaRPr lang="en-US" altLang="zh-CN" sz="1900" b="0" dirty="0">
              <a:latin typeface="Times New Roman" panose="02020603050405020304" pitchFamily="18" charset="0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分组数据包最终在物理网络上传输（使用物理地址</a:t>
            </a: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MAC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99332" name="Object 3"/>
          <p:cNvGraphicFramePr>
            <a:graphicFrameLocks noChangeAspect="1"/>
          </p:cNvGraphicFramePr>
          <p:nvPr/>
        </p:nvGraphicFramePr>
        <p:xfrm>
          <a:off x="1097280" y="2970530"/>
          <a:ext cx="8296275" cy="3247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r:id="rId3" imgW="7747000" imgH="3035300" progId="Visio.Drawing.11">
                  <p:embed/>
                </p:oleObj>
              </mc:Choice>
              <mc:Fallback>
                <p:oleObj r:id="rId3" imgW="7747000" imgH="3035300" progId="Visio.Drawing.11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7280" y="2970530"/>
                        <a:ext cx="8296275" cy="32473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9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35286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0236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4.7.1 IP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地址与物理地址的映射</a:t>
            </a:r>
          </a:p>
        </p:txBody>
      </p:sp>
      <p:sp>
        <p:nvSpPr>
          <p:cNvPr id="4" name="矩形 3"/>
          <p:cNvSpPr/>
          <p:nvPr/>
        </p:nvSpPr>
        <p:spPr>
          <a:xfrm>
            <a:off x="345229" y="2552700"/>
            <a:ext cx="11537738" cy="2230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indent="-342900" defTabSz="914400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静态映射（人工维护地址映射表）不足：</a:t>
            </a:r>
            <a:endParaRPr kumimoji="0" lang="zh-CN" altLang="en-US" sz="1900" b="0" kern="1200" cap="none" spc="0" normalizeH="0" baseline="0" noProof="0" dirty="0"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映射表不能及时反映网络设备变化（新添加了主机或路由器）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地址不变情况下更换网卡，重新映射（设备物理地址变化）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主机物理位置发生变化（</a:t>
            </a:r>
            <a:r>
              <a:rPr lang="en-US" altLang="zh-CN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地址变），但物理地址不变（</a:t>
            </a:r>
            <a:r>
              <a:rPr lang="en-US" altLang="zh-CN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变了）</a:t>
            </a: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indent="-342900" defTabSz="914400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动态映射（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ARP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建立映射）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5229" y="2023110"/>
            <a:ext cx="2866390" cy="529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defTabSz="914400">
              <a:lnSpc>
                <a:spcPct val="150000"/>
              </a:lnSpc>
              <a:spcBef>
                <a:spcPts val="0"/>
              </a:spcBef>
              <a:buClrTx/>
              <a:buSzTx/>
              <a:buFontTx/>
              <a:defRPr/>
            </a:pPr>
            <a:r>
              <a:rPr lang="zh-CN" altLang="en-US" sz="1900" b="1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地址映射方法：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4" grpId="0"/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35286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0236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4.7.2 ARP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协议</a:t>
            </a:r>
          </a:p>
        </p:txBody>
      </p:sp>
      <p:sp>
        <p:nvSpPr>
          <p:cNvPr id="4" name="矩形 3"/>
          <p:cNvSpPr/>
          <p:nvPr/>
        </p:nvSpPr>
        <p:spPr>
          <a:xfrm>
            <a:off x="594995" y="1923415"/>
            <a:ext cx="5594985" cy="3072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indent="-342900" defTabSz="9144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正向地址解析协议（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ARP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）：从已知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地址解析对应的物理地址（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MAC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）的映射关系过程，从</a:t>
            </a:r>
            <a:r>
              <a:rPr lang="en-US" altLang="zh-CN" sz="1900" noProof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noProof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到</a:t>
            </a:r>
            <a:r>
              <a:rPr lang="zh-CN" altLang="en-US" sz="1900" noProof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物理地址</a:t>
            </a:r>
            <a:endParaRPr kumimoji="0" lang="zh-CN" altLang="en-US" sz="1900" b="0" kern="1200" cap="none" spc="0" normalizeH="0" baseline="0" noProof="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indent="-342900" defTabSz="9144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反向地址解析（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RARP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）：从已知的物理地址解析对应的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地址，从 </a:t>
            </a:r>
            <a:r>
              <a:rPr lang="en-US" altLang="zh-CN" sz="1900" noProof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noProof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到</a:t>
            </a:r>
            <a:r>
              <a:rPr lang="zh-CN" altLang="en-US" sz="1900" noProof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物理地址</a:t>
            </a:r>
            <a:endParaRPr kumimoji="0" lang="zh-CN" altLang="en-US" sz="1900" b="0" kern="1200" cap="none" spc="0" normalizeH="0" baseline="0" noProof="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indent="-342900" defTabSz="9144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解析过程：使用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ARP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请求分组、应答分组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03427" name="对象 1"/>
          <p:cNvGraphicFramePr>
            <a:graphicFrameLocks noChangeAspect="1"/>
          </p:cNvGraphicFramePr>
          <p:nvPr/>
        </p:nvGraphicFramePr>
        <p:xfrm>
          <a:off x="6701790" y="2039620"/>
          <a:ext cx="4761865" cy="328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r:id="rId3" imgW="3359785" imgH="2320925" progId="Visio.Drawing.11">
                  <p:embed/>
                </p:oleObj>
              </mc:Choice>
              <mc:Fallback>
                <p:oleObj r:id="rId3" imgW="3359785" imgH="2320925" progId="Visio.Drawing.11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01790" y="2039620"/>
                        <a:ext cx="4761865" cy="32842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95705"/>
            <a:ext cx="348869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4.5.1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基本概念</a:t>
            </a:r>
          </a:p>
        </p:txBody>
      </p:sp>
      <p:sp>
        <p:nvSpPr>
          <p:cNvPr id="10" name="矩形 9"/>
          <p:cNvSpPr/>
          <p:nvPr/>
        </p:nvSpPr>
        <p:spPr>
          <a:xfrm>
            <a:off x="594995" y="2002790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noProof="0" dirty="0">
                <a:solidFill>
                  <a:srgbClr val="A91F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路由算法的评价依据</a:t>
            </a:r>
            <a:endParaRPr lang="zh-CN" altLang="en-US" sz="1900" b="1" noProof="0" dirty="0">
              <a:solidFill>
                <a:srgbClr val="A91F2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0901" y="2508885"/>
            <a:ext cx="4557396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算法必须是正确、稳定和公平的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charset="-122"/>
              <a:sym typeface="+mn-ea"/>
            </a:endParaRPr>
          </a:p>
          <a:p>
            <a:pPr marL="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算法应该尽量简单</a:t>
            </a:r>
          </a:p>
          <a:p>
            <a:pPr marL="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算法必须能够适应网络拓扑和通信量的变化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charset="-122"/>
              <a:sym typeface="+mn-ea"/>
            </a:endParaRPr>
          </a:p>
          <a:p>
            <a:pPr marL="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算法应该是最佳的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62320" y="2002790"/>
            <a:ext cx="386397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indent="-285750" defTabSz="914400">
              <a:lnSpc>
                <a:spcPct val="120000"/>
              </a:lnSpc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b="1" noProof="0" dirty="0">
                <a:solidFill>
                  <a:srgbClr val="A91F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路由算法评价的量化指标</a:t>
            </a:r>
          </a:p>
        </p:txBody>
      </p:sp>
      <p:sp>
        <p:nvSpPr>
          <p:cNvPr id="3" name="矩形 2"/>
          <p:cNvSpPr/>
          <p:nvPr/>
        </p:nvSpPr>
        <p:spPr>
          <a:xfrm>
            <a:off x="6118225" y="2508885"/>
            <a:ext cx="5069205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跳数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（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hop count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），跳数越少，路径越好</a:t>
            </a:r>
          </a:p>
          <a:p>
            <a:pPr marL="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带宽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（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bandwidth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），链路传输速率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延时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（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delay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），从源结点到达目的结点时间开销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负载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（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load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），路由器单位时间通信量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可靠性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（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reliability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），传输过程中误码率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开销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（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overhead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），传输过程中耗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8" grpId="0"/>
      <p:bldP spid="4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35286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523875" y="77851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4.7.2 ARP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协议</a:t>
            </a:r>
          </a:p>
        </p:txBody>
      </p:sp>
      <p:graphicFrame>
        <p:nvGraphicFramePr>
          <p:cNvPr id="105474" name="对象 1"/>
          <p:cNvGraphicFramePr>
            <a:graphicFrameLocks noChangeAspect="1"/>
          </p:cNvGraphicFramePr>
          <p:nvPr/>
        </p:nvGraphicFramePr>
        <p:xfrm>
          <a:off x="3408680" y="1961833"/>
          <a:ext cx="5521325" cy="335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r:id="rId3" imgW="3137535" imgH="1906270" progId="Visio.Drawing.11">
                  <p:embed/>
                </p:oleObj>
              </mc:Choice>
              <mc:Fallback>
                <p:oleObj r:id="rId3" imgW="3137535" imgH="1906270" progId="Visio.Drawing.11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08680" y="1961833"/>
                        <a:ext cx="5521325" cy="3355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5" name="椭圆 1"/>
          <p:cNvSpPr/>
          <p:nvPr/>
        </p:nvSpPr>
        <p:spPr>
          <a:xfrm>
            <a:off x="4272280" y="2249170"/>
            <a:ext cx="1152525" cy="288925"/>
          </a:xfrm>
          <a:prstGeom prst="ellipse">
            <a:avLst/>
          </a:prstGeom>
          <a:noFill/>
          <a:ln w="222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cxnSp>
        <p:nvCxnSpPr>
          <p:cNvPr id="105476" name="直接箭头连接符 3"/>
          <p:cNvCxnSpPr/>
          <p:nvPr/>
        </p:nvCxnSpPr>
        <p:spPr>
          <a:xfrm flipH="1" flipV="1">
            <a:off x="4056380" y="1888808"/>
            <a:ext cx="360363" cy="360362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0" name="文本框 9"/>
          <p:cNvSpPr txBox="1"/>
          <p:nvPr/>
        </p:nvSpPr>
        <p:spPr>
          <a:xfrm>
            <a:off x="2653030" y="1520508"/>
            <a:ext cx="2808288" cy="3683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物理网络类型，</a:t>
            </a:r>
            <a:r>
              <a:rPr kumimoji="0" lang="en-US" altLang="zh-CN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1-</a:t>
            </a:r>
            <a:r>
              <a:rPr kumimoji="0" lang="zh-CN" altLang="en-US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以太网</a:t>
            </a:r>
          </a:p>
        </p:txBody>
      </p:sp>
      <p:sp>
        <p:nvSpPr>
          <p:cNvPr id="105478" name="椭圆 55"/>
          <p:cNvSpPr/>
          <p:nvPr/>
        </p:nvSpPr>
        <p:spPr>
          <a:xfrm>
            <a:off x="6720205" y="2249170"/>
            <a:ext cx="1152525" cy="288925"/>
          </a:xfrm>
          <a:prstGeom prst="ellipse">
            <a:avLst/>
          </a:prstGeom>
          <a:noFill/>
          <a:ln w="222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cxnSp>
        <p:nvCxnSpPr>
          <p:cNvPr id="105479" name="直接箭头连接符 56"/>
          <p:cNvCxnSpPr/>
          <p:nvPr/>
        </p:nvCxnSpPr>
        <p:spPr>
          <a:xfrm flipH="1" flipV="1">
            <a:off x="6850380" y="1888808"/>
            <a:ext cx="360363" cy="360362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3" name="文本框 12"/>
          <p:cNvSpPr txBox="1"/>
          <p:nvPr/>
        </p:nvSpPr>
        <p:spPr>
          <a:xfrm>
            <a:off x="5712143" y="1520508"/>
            <a:ext cx="3313113" cy="3683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>
            <a:defPPr>
              <a:defRPr lang="zh-CN"/>
            </a:defPPr>
          </a:lstStyle>
          <a:p>
            <a:pPr marR="0" defTabSz="914400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网络协议类型，</a:t>
            </a:r>
            <a:r>
              <a:rPr kumimoji="0" lang="en-US" altLang="zh-CN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0X8000X-IPv4</a:t>
            </a:r>
            <a:endParaRPr kumimoji="0" lang="zh-CN" altLang="en-US" kern="1200" cap="none" spc="0" normalizeH="0" baseline="0" noProof="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5481" name="直接箭头连接符 59"/>
          <p:cNvCxnSpPr/>
          <p:nvPr/>
        </p:nvCxnSpPr>
        <p:spPr>
          <a:xfrm flipH="1">
            <a:off x="3210243" y="2893695"/>
            <a:ext cx="1804987" cy="41275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05482" name="椭圆 61"/>
          <p:cNvSpPr/>
          <p:nvPr/>
        </p:nvSpPr>
        <p:spPr>
          <a:xfrm>
            <a:off x="3594418" y="2633345"/>
            <a:ext cx="1150937" cy="288925"/>
          </a:xfrm>
          <a:prstGeom prst="ellipse">
            <a:avLst/>
          </a:prstGeom>
          <a:noFill/>
          <a:ln w="222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cxnSp>
        <p:nvCxnSpPr>
          <p:cNvPr id="105483" name="直接箭头连接符 62"/>
          <p:cNvCxnSpPr/>
          <p:nvPr/>
        </p:nvCxnSpPr>
        <p:spPr>
          <a:xfrm flipH="1" flipV="1">
            <a:off x="3192780" y="2538095"/>
            <a:ext cx="382588" cy="239713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7" name="文本框 16"/>
          <p:cNvSpPr txBox="1"/>
          <p:nvPr/>
        </p:nvSpPr>
        <p:spPr>
          <a:xfrm>
            <a:off x="1284605" y="2204720"/>
            <a:ext cx="1908175" cy="64611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物理地址长度，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以太网</a:t>
            </a:r>
          </a:p>
        </p:txBody>
      </p:sp>
      <p:sp>
        <p:nvSpPr>
          <p:cNvPr id="105485" name="椭圆 66"/>
          <p:cNvSpPr/>
          <p:nvPr/>
        </p:nvSpPr>
        <p:spPr>
          <a:xfrm>
            <a:off x="4848543" y="2649220"/>
            <a:ext cx="1152525" cy="287338"/>
          </a:xfrm>
          <a:prstGeom prst="ellipse">
            <a:avLst/>
          </a:prstGeom>
          <a:noFill/>
          <a:ln w="222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84605" y="3030220"/>
            <a:ext cx="1911350" cy="64611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网络层地址长度，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4-IPv4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487" name="椭圆 69"/>
          <p:cNvSpPr/>
          <p:nvPr/>
        </p:nvSpPr>
        <p:spPr>
          <a:xfrm>
            <a:off x="6720205" y="2649220"/>
            <a:ext cx="1152525" cy="287338"/>
          </a:xfrm>
          <a:prstGeom prst="ellipse">
            <a:avLst/>
          </a:prstGeom>
          <a:noFill/>
          <a:ln w="222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cxnSp>
        <p:nvCxnSpPr>
          <p:cNvPr id="105488" name="直接箭头连接符 70"/>
          <p:cNvCxnSpPr/>
          <p:nvPr/>
        </p:nvCxnSpPr>
        <p:spPr>
          <a:xfrm flipV="1">
            <a:off x="7867968" y="2777808"/>
            <a:ext cx="941387" cy="20637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22" name="文本框 21"/>
          <p:cNvSpPr txBox="1"/>
          <p:nvPr/>
        </p:nvSpPr>
        <p:spPr>
          <a:xfrm>
            <a:off x="8833168" y="2495233"/>
            <a:ext cx="1379538" cy="107632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1-ARP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请求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2-ARP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应答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3-RARP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请求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4-RARP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应答</a:t>
            </a:r>
          </a:p>
        </p:txBody>
      </p:sp>
      <p:sp>
        <p:nvSpPr>
          <p:cNvPr id="105490" name="任意多边形 11"/>
          <p:cNvSpPr/>
          <p:nvPr/>
        </p:nvSpPr>
        <p:spPr>
          <a:xfrm>
            <a:off x="4111943" y="3796983"/>
            <a:ext cx="2693987" cy="658812"/>
          </a:xfrm>
          <a:custGeom>
            <a:avLst/>
            <a:gdLst/>
            <a:ahLst/>
            <a:cxnLst>
              <a:cxn ang="0">
                <a:pos x="1266116" y="38265"/>
              </a:cxn>
              <a:cxn ang="0">
                <a:pos x="1228056" y="66328"/>
              </a:cxn>
              <a:cxn ang="0">
                <a:pos x="1205221" y="76531"/>
              </a:cxn>
              <a:cxn ang="0">
                <a:pos x="1192534" y="96940"/>
              </a:cxn>
              <a:cxn ang="0">
                <a:pos x="1146862" y="107145"/>
              </a:cxn>
              <a:cxn ang="0">
                <a:pos x="1121489" y="114798"/>
              </a:cxn>
              <a:cxn ang="0">
                <a:pos x="1019997" y="130104"/>
              </a:cxn>
              <a:cxn ang="0">
                <a:pos x="999698" y="137757"/>
              </a:cxn>
              <a:cxn ang="0">
                <a:pos x="951489" y="145410"/>
              </a:cxn>
              <a:cxn ang="0">
                <a:pos x="888058" y="153063"/>
              </a:cxn>
              <a:cxn ang="0">
                <a:pos x="839849" y="163267"/>
              </a:cxn>
              <a:cxn ang="0">
                <a:pos x="809401" y="170921"/>
              </a:cxn>
              <a:cxn ang="0">
                <a:pos x="791640" y="178574"/>
              </a:cxn>
              <a:cxn ang="0">
                <a:pos x="773878" y="188777"/>
              </a:cxn>
              <a:cxn ang="0">
                <a:pos x="738357" y="198982"/>
              </a:cxn>
              <a:cxn ang="0">
                <a:pos x="723132" y="206635"/>
              </a:cxn>
              <a:cxn ang="0">
                <a:pos x="687611" y="219390"/>
              </a:cxn>
              <a:cxn ang="0">
                <a:pos x="664775" y="224492"/>
              </a:cxn>
              <a:cxn ang="0">
                <a:pos x="591193" y="250003"/>
              </a:cxn>
              <a:cxn ang="0">
                <a:pos x="504923" y="265309"/>
              </a:cxn>
              <a:cxn ang="0">
                <a:pos x="464328" y="272962"/>
              </a:cxn>
              <a:cxn ang="0">
                <a:pos x="405968" y="290819"/>
              </a:cxn>
              <a:cxn ang="0">
                <a:pos x="370447" y="298473"/>
              </a:cxn>
              <a:cxn ang="0">
                <a:pos x="276566" y="323982"/>
              </a:cxn>
              <a:cxn ang="0">
                <a:pos x="235969" y="339289"/>
              </a:cxn>
              <a:cxn ang="0">
                <a:pos x="205521" y="352045"/>
              </a:cxn>
              <a:cxn ang="0">
                <a:pos x="182685" y="362248"/>
              </a:cxn>
              <a:cxn ang="0">
                <a:pos x="157312" y="375004"/>
              </a:cxn>
              <a:cxn ang="0">
                <a:pos x="134476" y="390310"/>
              </a:cxn>
              <a:cxn ang="0">
                <a:pos x="104029" y="403065"/>
              </a:cxn>
              <a:cxn ang="0">
                <a:pos x="50746" y="431127"/>
              </a:cxn>
              <a:cxn ang="0">
                <a:pos x="30447" y="441332"/>
              </a:cxn>
              <a:cxn ang="0">
                <a:pos x="0" y="466842"/>
              </a:cxn>
              <a:cxn ang="0">
                <a:pos x="12688" y="622455"/>
              </a:cxn>
              <a:cxn ang="0">
                <a:pos x="45672" y="637762"/>
              </a:cxn>
              <a:cxn ang="0">
                <a:pos x="78656" y="645415"/>
              </a:cxn>
              <a:cxn ang="0">
                <a:pos x="451640" y="647966"/>
              </a:cxn>
              <a:cxn ang="0">
                <a:pos x="768804" y="647966"/>
              </a:cxn>
              <a:cxn ang="0">
                <a:pos x="855072" y="660721"/>
              </a:cxn>
              <a:cxn ang="0">
                <a:pos x="1078355" y="650517"/>
              </a:cxn>
              <a:cxn ang="0">
                <a:pos x="1195071" y="640313"/>
              </a:cxn>
              <a:cxn ang="0">
                <a:pos x="1212833" y="632660"/>
              </a:cxn>
              <a:cxn ang="0">
                <a:pos x="1469100" y="622455"/>
              </a:cxn>
              <a:cxn ang="0">
                <a:pos x="1458952" y="454086"/>
              </a:cxn>
              <a:cxn ang="0">
                <a:pos x="1458952" y="331636"/>
              </a:cxn>
              <a:cxn ang="0">
                <a:pos x="1476712" y="311228"/>
              </a:cxn>
              <a:cxn ang="0">
                <a:pos x="1486862" y="295922"/>
              </a:cxn>
              <a:cxn ang="0">
                <a:pos x="1502085" y="288269"/>
              </a:cxn>
              <a:cxn ang="0">
                <a:pos x="1529996" y="267860"/>
              </a:cxn>
              <a:cxn ang="0">
                <a:pos x="1575667" y="255105"/>
              </a:cxn>
              <a:cxn ang="0">
                <a:pos x="1608653" y="247452"/>
              </a:cxn>
              <a:cxn ang="0">
                <a:pos x="2052681" y="237247"/>
              </a:cxn>
              <a:cxn ang="0">
                <a:pos x="2166859" y="229594"/>
              </a:cxn>
              <a:cxn ang="0">
                <a:pos x="2689545" y="33164"/>
              </a:cxn>
              <a:cxn ang="0">
                <a:pos x="2654022" y="17858"/>
              </a:cxn>
              <a:cxn ang="0">
                <a:pos x="2527157" y="7653"/>
              </a:cxn>
              <a:cxn ang="0">
                <a:pos x="1332086" y="5101"/>
              </a:cxn>
              <a:cxn ang="0">
                <a:pos x="1288952" y="17858"/>
              </a:cxn>
              <a:cxn ang="0">
                <a:pos x="1273727" y="25511"/>
              </a:cxn>
            </a:cxnLst>
            <a:rect l="0" t="0" r="0" b="0"/>
            <a:pathLst>
              <a:path w="2694940" h="657860">
                <a:moveTo>
                  <a:pt x="1267460" y="38100"/>
                </a:moveTo>
                <a:lnTo>
                  <a:pt x="1267460" y="38100"/>
                </a:lnTo>
                <a:cubicBezTo>
                  <a:pt x="1259840" y="42333"/>
                  <a:pt x="1251629" y="45645"/>
                  <a:pt x="1244600" y="50800"/>
                </a:cubicBezTo>
                <a:cubicBezTo>
                  <a:pt x="1238807" y="55048"/>
                  <a:pt x="1236176" y="63768"/>
                  <a:pt x="1229360" y="66040"/>
                </a:cubicBezTo>
                <a:cubicBezTo>
                  <a:pt x="1226820" y="66887"/>
                  <a:pt x="1224135" y="67383"/>
                  <a:pt x="1221740" y="68580"/>
                </a:cubicBezTo>
                <a:cubicBezTo>
                  <a:pt x="1202045" y="78428"/>
                  <a:pt x="1225653" y="69816"/>
                  <a:pt x="1206500" y="76200"/>
                </a:cubicBezTo>
                <a:cubicBezTo>
                  <a:pt x="1200116" y="95353"/>
                  <a:pt x="1209470" y="72487"/>
                  <a:pt x="1196340" y="88900"/>
                </a:cubicBezTo>
                <a:cubicBezTo>
                  <a:pt x="1194667" y="90991"/>
                  <a:pt x="1196247" y="95433"/>
                  <a:pt x="1193800" y="96520"/>
                </a:cubicBezTo>
                <a:cubicBezTo>
                  <a:pt x="1187562" y="99292"/>
                  <a:pt x="1180253" y="98213"/>
                  <a:pt x="1173480" y="99060"/>
                </a:cubicBezTo>
                <a:cubicBezTo>
                  <a:pt x="1160026" y="108029"/>
                  <a:pt x="1170554" y="102594"/>
                  <a:pt x="1148080" y="106680"/>
                </a:cubicBezTo>
                <a:cubicBezTo>
                  <a:pt x="1144645" y="107304"/>
                  <a:pt x="1141264" y="108217"/>
                  <a:pt x="1137920" y="109220"/>
                </a:cubicBezTo>
                <a:cubicBezTo>
                  <a:pt x="1132791" y="110759"/>
                  <a:pt x="1127981" y="113543"/>
                  <a:pt x="1122680" y="114300"/>
                </a:cubicBezTo>
                <a:cubicBezTo>
                  <a:pt x="1110080" y="116100"/>
                  <a:pt x="1097280" y="115993"/>
                  <a:pt x="1084580" y="116840"/>
                </a:cubicBezTo>
                <a:cubicBezTo>
                  <a:pt x="1048768" y="128777"/>
                  <a:pt x="1069690" y="123464"/>
                  <a:pt x="1021080" y="129540"/>
                </a:cubicBezTo>
                <a:cubicBezTo>
                  <a:pt x="1018540" y="130387"/>
                  <a:pt x="1015967" y="131140"/>
                  <a:pt x="1013460" y="132080"/>
                </a:cubicBezTo>
                <a:cubicBezTo>
                  <a:pt x="1009191" y="133681"/>
                  <a:pt x="1005264" y="136449"/>
                  <a:pt x="1000760" y="137160"/>
                </a:cubicBezTo>
                <a:cubicBezTo>
                  <a:pt x="989022" y="139013"/>
                  <a:pt x="977053" y="138853"/>
                  <a:pt x="965200" y="139700"/>
                </a:cubicBezTo>
                <a:cubicBezTo>
                  <a:pt x="960967" y="141393"/>
                  <a:pt x="956958" y="143825"/>
                  <a:pt x="952500" y="144780"/>
                </a:cubicBezTo>
                <a:cubicBezTo>
                  <a:pt x="945003" y="146386"/>
                  <a:pt x="937252" y="146407"/>
                  <a:pt x="929640" y="147320"/>
                </a:cubicBezTo>
                <a:lnTo>
                  <a:pt x="889000" y="152400"/>
                </a:lnTo>
                <a:cubicBezTo>
                  <a:pt x="870379" y="158607"/>
                  <a:pt x="888753" y="152923"/>
                  <a:pt x="850900" y="160020"/>
                </a:cubicBezTo>
                <a:cubicBezTo>
                  <a:pt x="847469" y="160663"/>
                  <a:pt x="844141" y="161775"/>
                  <a:pt x="840740" y="162560"/>
                </a:cubicBezTo>
                <a:cubicBezTo>
                  <a:pt x="833134" y="164315"/>
                  <a:pt x="825453" y="165747"/>
                  <a:pt x="817880" y="167640"/>
                </a:cubicBezTo>
                <a:cubicBezTo>
                  <a:pt x="815283" y="168289"/>
                  <a:pt x="812834" y="169444"/>
                  <a:pt x="810260" y="170180"/>
                </a:cubicBezTo>
                <a:cubicBezTo>
                  <a:pt x="806903" y="171139"/>
                  <a:pt x="803487" y="171873"/>
                  <a:pt x="800100" y="172720"/>
                </a:cubicBezTo>
                <a:cubicBezTo>
                  <a:pt x="797560" y="174413"/>
                  <a:pt x="794825" y="175846"/>
                  <a:pt x="792480" y="177800"/>
                </a:cubicBezTo>
                <a:cubicBezTo>
                  <a:pt x="789720" y="180100"/>
                  <a:pt x="787979" y="183638"/>
                  <a:pt x="784860" y="185420"/>
                </a:cubicBezTo>
                <a:cubicBezTo>
                  <a:pt x="781829" y="187152"/>
                  <a:pt x="778087" y="187113"/>
                  <a:pt x="774700" y="187960"/>
                </a:cubicBezTo>
                <a:cubicBezTo>
                  <a:pt x="772160" y="189653"/>
                  <a:pt x="769938" y="191968"/>
                  <a:pt x="767080" y="193040"/>
                </a:cubicBezTo>
                <a:cubicBezTo>
                  <a:pt x="764240" y="194105"/>
                  <a:pt x="740852" y="197835"/>
                  <a:pt x="739140" y="198120"/>
                </a:cubicBezTo>
                <a:cubicBezTo>
                  <a:pt x="736600" y="199813"/>
                  <a:pt x="734250" y="201835"/>
                  <a:pt x="731520" y="203200"/>
                </a:cubicBezTo>
                <a:cubicBezTo>
                  <a:pt x="729125" y="204397"/>
                  <a:pt x="725793" y="203847"/>
                  <a:pt x="723900" y="205740"/>
                </a:cubicBezTo>
                <a:cubicBezTo>
                  <a:pt x="722007" y="207633"/>
                  <a:pt x="723881" y="212459"/>
                  <a:pt x="721360" y="213360"/>
                </a:cubicBezTo>
                <a:cubicBezTo>
                  <a:pt x="710873" y="217105"/>
                  <a:pt x="699347" y="216747"/>
                  <a:pt x="688340" y="218440"/>
                </a:cubicBezTo>
                <a:cubicBezTo>
                  <a:pt x="685800" y="219287"/>
                  <a:pt x="683334" y="220399"/>
                  <a:pt x="680720" y="220980"/>
                </a:cubicBezTo>
                <a:cubicBezTo>
                  <a:pt x="675693" y="222097"/>
                  <a:pt x="670302" y="221712"/>
                  <a:pt x="665480" y="223520"/>
                </a:cubicBezTo>
                <a:cubicBezTo>
                  <a:pt x="615318" y="242331"/>
                  <a:pt x="658895" y="232457"/>
                  <a:pt x="627380" y="238760"/>
                </a:cubicBezTo>
                <a:cubicBezTo>
                  <a:pt x="609767" y="250502"/>
                  <a:pt x="629327" y="238918"/>
                  <a:pt x="591820" y="248920"/>
                </a:cubicBezTo>
                <a:cubicBezTo>
                  <a:pt x="568728" y="255078"/>
                  <a:pt x="597550" y="256792"/>
                  <a:pt x="561340" y="261620"/>
                </a:cubicBezTo>
                <a:cubicBezTo>
                  <a:pt x="542858" y="264084"/>
                  <a:pt x="524087" y="263313"/>
                  <a:pt x="505460" y="264160"/>
                </a:cubicBezTo>
                <a:cubicBezTo>
                  <a:pt x="498687" y="265853"/>
                  <a:pt x="492002" y="267953"/>
                  <a:pt x="485140" y="269240"/>
                </a:cubicBezTo>
                <a:cubicBezTo>
                  <a:pt x="478431" y="270498"/>
                  <a:pt x="471383" y="269905"/>
                  <a:pt x="464820" y="271780"/>
                </a:cubicBezTo>
                <a:cubicBezTo>
                  <a:pt x="453481" y="275020"/>
                  <a:pt x="443364" y="282167"/>
                  <a:pt x="431800" y="284480"/>
                </a:cubicBezTo>
                <a:cubicBezTo>
                  <a:pt x="423333" y="286173"/>
                  <a:pt x="414805" y="287582"/>
                  <a:pt x="406400" y="289560"/>
                </a:cubicBezTo>
                <a:cubicBezTo>
                  <a:pt x="400400" y="290972"/>
                  <a:pt x="394647" y="293348"/>
                  <a:pt x="388620" y="294640"/>
                </a:cubicBezTo>
                <a:cubicBezTo>
                  <a:pt x="382766" y="295894"/>
                  <a:pt x="376767" y="296333"/>
                  <a:pt x="370840" y="297180"/>
                </a:cubicBezTo>
                <a:cubicBezTo>
                  <a:pt x="350121" y="310992"/>
                  <a:pt x="374028" y="296696"/>
                  <a:pt x="322580" y="307340"/>
                </a:cubicBezTo>
                <a:cubicBezTo>
                  <a:pt x="309813" y="309981"/>
                  <a:pt x="290508" y="316731"/>
                  <a:pt x="276860" y="322580"/>
                </a:cubicBezTo>
                <a:cubicBezTo>
                  <a:pt x="269196" y="325865"/>
                  <a:pt x="261808" y="329812"/>
                  <a:pt x="254000" y="332740"/>
                </a:cubicBezTo>
                <a:cubicBezTo>
                  <a:pt x="248229" y="334904"/>
                  <a:pt x="242147" y="336127"/>
                  <a:pt x="236220" y="337820"/>
                </a:cubicBezTo>
                <a:cubicBezTo>
                  <a:pt x="220569" y="348254"/>
                  <a:pt x="237871" y="338116"/>
                  <a:pt x="215900" y="345440"/>
                </a:cubicBezTo>
                <a:cubicBezTo>
                  <a:pt x="212308" y="346637"/>
                  <a:pt x="209256" y="349114"/>
                  <a:pt x="205740" y="350520"/>
                </a:cubicBezTo>
                <a:cubicBezTo>
                  <a:pt x="200768" y="352509"/>
                  <a:pt x="195393" y="353425"/>
                  <a:pt x="190500" y="355600"/>
                </a:cubicBezTo>
                <a:cubicBezTo>
                  <a:pt x="187710" y="356840"/>
                  <a:pt x="185530" y="359165"/>
                  <a:pt x="182880" y="360680"/>
                </a:cubicBezTo>
                <a:cubicBezTo>
                  <a:pt x="145882" y="381822"/>
                  <a:pt x="193596" y="354052"/>
                  <a:pt x="165100" y="368300"/>
                </a:cubicBezTo>
                <a:cubicBezTo>
                  <a:pt x="162370" y="369665"/>
                  <a:pt x="160210" y="372015"/>
                  <a:pt x="157480" y="373380"/>
                </a:cubicBezTo>
                <a:cubicBezTo>
                  <a:pt x="146024" y="379108"/>
                  <a:pt x="153159" y="371901"/>
                  <a:pt x="142240" y="381000"/>
                </a:cubicBezTo>
                <a:cubicBezTo>
                  <a:pt x="139480" y="383300"/>
                  <a:pt x="137890" y="387134"/>
                  <a:pt x="134620" y="388620"/>
                </a:cubicBezTo>
                <a:cubicBezTo>
                  <a:pt x="128264" y="391509"/>
                  <a:pt x="114300" y="393700"/>
                  <a:pt x="114300" y="393700"/>
                </a:cubicBezTo>
                <a:cubicBezTo>
                  <a:pt x="110913" y="396240"/>
                  <a:pt x="107830" y="399245"/>
                  <a:pt x="104140" y="401320"/>
                </a:cubicBezTo>
                <a:cubicBezTo>
                  <a:pt x="94240" y="406889"/>
                  <a:pt x="83111" y="410259"/>
                  <a:pt x="73660" y="416560"/>
                </a:cubicBezTo>
                <a:cubicBezTo>
                  <a:pt x="60015" y="425656"/>
                  <a:pt x="62536" y="425907"/>
                  <a:pt x="50800" y="429260"/>
                </a:cubicBezTo>
                <a:cubicBezTo>
                  <a:pt x="47443" y="430219"/>
                  <a:pt x="44027" y="430953"/>
                  <a:pt x="40640" y="431800"/>
                </a:cubicBezTo>
                <a:cubicBezTo>
                  <a:pt x="37253" y="434340"/>
                  <a:pt x="33694" y="436665"/>
                  <a:pt x="30480" y="439420"/>
                </a:cubicBezTo>
                <a:cubicBezTo>
                  <a:pt x="27753" y="441758"/>
                  <a:pt x="25695" y="444835"/>
                  <a:pt x="22860" y="447040"/>
                </a:cubicBezTo>
                <a:cubicBezTo>
                  <a:pt x="-4483" y="468307"/>
                  <a:pt x="17300" y="447520"/>
                  <a:pt x="0" y="464820"/>
                </a:cubicBezTo>
                <a:cubicBezTo>
                  <a:pt x="847" y="514773"/>
                  <a:pt x="-1541" y="564886"/>
                  <a:pt x="2540" y="614680"/>
                </a:cubicBezTo>
                <a:cubicBezTo>
                  <a:pt x="2849" y="618454"/>
                  <a:pt x="9412" y="617881"/>
                  <a:pt x="12700" y="619760"/>
                </a:cubicBezTo>
                <a:cubicBezTo>
                  <a:pt x="37106" y="633706"/>
                  <a:pt x="4655" y="617401"/>
                  <a:pt x="27940" y="627380"/>
                </a:cubicBezTo>
                <a:cubicBezTo>
                  <a:pt x="36807" y="631180"/>
                  <a:pt x="37116" y="633014"/>
                  <a:pt x="45720" y="635000"/>
                </a:cubicBezTo>
                <a:cubicBezTo>
                  <a:pt x="54133" y="636942"/>
                  <a:pt x="62707" y="638138"/>
                  <a:pt x="71120" y="640080"/>
                </a:cubicBezTo>
                <a:cubicBezTo>
                  <a:pt x="73729" y="640682"/>
                  <a:pt x="76157" y="641916"/>
                  <a:pt x="78740" y="642620"/>
                </a:cubicBezTo>
                <a:cubicBezTo>
                  <a:pt x="110252" y="651214"/>
                  <a:pt x="89141" y="644394"/>
                  <a:pt x="106680" y="650240"/>
                </a:cubicBezTo>
                <a:lnTo>
                  <a:pt x="452120" y="645160"/>
                </a:lnTo>
                <a:cubicBezTo>
                  <a:pt x="473300" y="644765"/>
                  <a:pt x="494436" y="642620"/>
                  <a:pt x="515620" y="642620"/>
                </a:cubicBezTo>
                <a:lnTo>
                  <a:pt x="769620" y="645160"/>
                </a:lnTo>
                <a:cubicBezTo>
                  <a:pt x="814131" y="656288"/>
                  <a:pt x="761899" y="644562"/>
                  <a:pt x="833120" y="652780"/>
                </a:cubicBezTo>
                <a:cubicBezTo>
                  <a:pt x="840874" y="653675"/>
                  <a:pt x="848360" y="656167"/>
                  <a:pt x="855980" y="657860"/>
                </a:cubicBezTo>
                <a:lnTo>
                  <a:pt x="1061720" y="655320"/>
                </a:lnTo>
                <a:cubicBezTo>
                  <a:pt x="1066210" y="655213"/>
                  <a:pt x="1076452" y="648843"/>
                  <a:pt x="1079500" y="647700"/>
                </a:cubicBezTo>
                <a:cubicBezTo>
                  <a:pt x="1084442" y="645847"/>
                  <a:pt x="1101285" y="642878"/>
                  <a:pt x="1104900" y="642620"/>
                </a:cubicBezTo>
                <a:cubicBezTo>
                  <a:pt x="1135349" y="640445"/>
                  <a:pt x="1165860" y="639233"/>
                  <a:pt x="1196340" y="637540"/>
                </a:cubicBezTo>
                <a:cubicBezTo>
                  <a:pt x="1199727" y="636693"/>
                  <a:pt x="1203291" y="636375"/>
                  <a:pt x="1206500" y="635000"/>
                </a:cubicBezTo>
                <a:cubicBezTo>
                  <a:pt x="1209306" y="633797"/>
                  <a:pt x="1211072" y="630084"/>
                  <a:pt x="1214120" y="629920"/>
                </a:cubicBezTo>
                <a:cubicBezTo>
                  <a:pt x="1290252" y="625827"/>
                  <a:pt x="1442720" y="622300"/>
                  <a:pt x="1442720" y="622300"/>
                </a:cubicBezTo>
                <a:cubicBezTo>
                  <a:pt x="1452033" y="621453"/>
                  <a:pt x="1467789" y="628660"/>
                  <a:pt x="1470660" y="619760"/>
                </a:cubicBezTo>
                <a:cubicBezTo>
                  <a:pt x="1483879" y="578781"/>
                  <a:pt x="1474704" y="560020"/>
                  <a:pt x="1463040" y="530860"/>
                </a:cubicBezTo>
                <a:cubicBezTo>
                  <a:pt x="1462193" y="504613"/>
                  <a:pt x="1462622" y="478294"/>
                  <a:pt x="1460500" y="452120"/>
                </a:cubicBezTo>
                <a:cubicBezTo>
                  <a:pt x="1460067" y="446783"/>
                  <a:pt x="1455420" y="442235"/>
                  <a:pt x="1455420" y="436880"/>
                </a:cubicBezTo>
                <a:cubicBezTo>
                  <a:pt x="1455420" y="401280"/>
                  <a:pt x="1458132" y="365721"/>
                  <a:pt x="1460500" y="330200"/>
                </a:cubicBezTo>
                <a:cubicBezTo>
                  <a:pt x="1460678" y="327529"/>
                  <a:pt x="1461555" y="324808"/>
                  <a:pt x="1463040" y="322580"/>
                </a:cubicBezTo>
                <a:cubicBezTo>
                  <a:pt x="1468605" y="314232"/>
                  <a:pt x="1471252" y="315737"/>
                  <a:pt x="1478280" y="309880"/>
                </a:cubicBezTo>
                <a:cubicBezTo>
                  <a:pt x="1481040" y="307580"/>
                  <a:pt x="1483360" y="304800"/>
                  <a:pt x="1485900" y="302260"/>
                </a:cubicBezTo>
                <a:cubicBezTo>
                  <a:pt x="1486747" y="299720"/>
                  <a:pt x="1486547" y="296533"/>
                  <a:pt x="1488440" y="294640"/>
                </a:cubicBezTo>
                <a:cubicBezTo>
                  <a:pt x="1490333" y="292747"/>
                  <a:pt x="1493665" y="293297"/>
                  <a:pt x="1496060" y="292100"/>
                </a:cubicBezTo>
                <a:cubicBezTo>
                  <a:pt x="1498790" y="290735"/>
                  <a:pt x="1501140" y="288713"/>
                  <a:pt x="1503680" y="287020"/>
                </a:cubicBezTo>
                <a:cubicBezTo>
                  <a:pt x="1508518" y="272506"/>
                  <a:pt x="1502229" y="284601"/>
                  <a:pt x="1513840" y="276860"/>
                </a:cubicBezTo>
                <a:cubicBezTo>
                  <a:pt x="1531999" y="264754"/>
                  <a:pt x="1510132" y="272072"/>
                  <a:pt x="1531620" y="266700"/>
                </a:cubicBezTo>
                <a:cubicBezTo>
                  <a:pt x="1549385" y="254857"/>
                  <a:pt x="1528958" y="266724"/>
                  <a:pt x="1567180" y="259080"/>
                </a:cubicBezTo>
                <a:cubicBezTo>
                  <a:pt x="1570893" y="258337"/>
                  <a:pt x="1573748" y="255197"/>
                  <a:pt x="1577340" y="254000"/>
                </a:cubicBezTo>
                <a:cubicBezTo>
                  <a:pt x="1581436" y="252635"/>
                  <a:pt x="1585833" y="252431"/>
                  <a:pt x="1590040" y="251460"/>
                </a:cubicBezTo>
                <a:cubicBezTo>
                  <a:pt x="1596843" y="249890"/>
                  <a:pt x="1603384" y="246659"/>
                  <a:pt x="1610360" y="246380"/>
                </a:cubicBezTo>
                <a:cubicBezTo>
                  <a:pt x="1667048" y="244112"/>
                  <a:pt x="1723813" y="244687"/>
                  <a:pt x="1780540" y="243840"/>
                </a:cubicBezTo>
                <a:cubicBezTo>
                  <a:pt x="1884698" y="217801"/>
                  <a:pt x="1773323" y="243969"/>
                  <a:pt x="2054860" y="236220"/>
                </a:cubicBezTo>
                <a:cubicBezTo>
                  <a:pt x="2062663" y="236005"/>
                  <a:pt x="2069931" y="231659"/>
                  <a:pt x="2077720" y="231140"/>
                </a:cubicBezTo>
                <a:cubicBezTo>
                  <a:pt x="2108144" y="229112"/>
                  <a:pt x="2138671" y="228976"/>
                  <a:pt x="2169160" y="228600"/>
                </a:cubicBezTo>
                <a:lnTo>
                  <a:pt x="2694940" y="223520"/>
                </a:lnTo>
                <a:cubicBezTo>
                  <a:pt x="2694093" y="160020"/>
                  <a:pt x="2694007" y="96505"/>
                  <a:pt x="2692400" y="33020"/>
                </a:cubicBezTo>
                <a:cubicBezTo>
                  <a:pt x="2692312" y="29530"/>
                  <a:pt x="2693069" y="24235"/>
                  <a:pt x="2689860" y="22860"/>
                </a:cubicBezTo>
                <a:cubicBezTo>
                  <a:pt x="2679624" y="18473"/>
                  <a:pt x="2667847" y="19473"/>
                  <a:pt x="2656840" y="17780"/>
                </a:cubicBezTo>
                <a:cubicBezTo>
                  <a:pt x="2616629" y="4376"/>
                  <a:pt x="2657245" y="17157"/>
                  <a:pt x="2547620" y="10160"/>
                </a:cubicBezTo>
                <a:cubicBezTo>
                  <a:pt x="2541645" y="9779"/>
                  <a:pt x="2535825" y="7766"/>
                  <a:pt x="2529840" y="7620"/>
                </a:cubicBezTo>
                <a:lnTo>
                  <a:pt x="2131060" y="0"/>
                </a:lnTo>
                <a:lnTo>
                  <a:pt x="1333500" y="5080"/>
                </a:lnTo>
                <a:cubicBezTo>
                  <a:pt x="1301171" y="5381"/>
                  <a:pt x="1322876" y="5004"/>
                  <a:pt x="1305560" y="12700"/>
                </a:cubicBezTo>
                <a:cubicBezTo>
                  <a:pt x="1300667" y="14875"/>
                  <a:pt x="1294775" y="14810"/>
                  <a:pt x="1290320" y="17780"/>
                </a:cubicBezTo>
                <a:cubicBezTo>
                  <a:pt x="1287780" y="19473"/>
                  <a:pt x="1285430" y="21495"/>
                  <a:pt x="1282700" y="22860"/>
                </a:cubicBezTo>
                <a:cubicBezTo>
                  <a:pt x="1280305" y="24057"/>
                  <a:pt x="1277541" y="24345"/>
                  <a:pt x="1275080" y="25400"/>
                </a:cubicBezTo>
                <a:cubicBezTo>
                  <a:pt x="1271600" y="26892"/>
                  <a:pt x="1268730" y="35983"/>
                  <a:pt x="1267460" y="38100"/>
                </a:cubicBezTo>
                <a:close/>
              </a:path>
            </a:pathLst>
          </a:cu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105491" name="直接箭头连接符 13"/>
          <p:cNvCxnSpPr/>
          <p:nvPr/>
        </p:nvCxnSpPr>
        <p:spPr>
          <a:xfrm flipH="1">
            <a:off x="3210243" y="4124008"/>
            <a:ext cx="1176337" cy="42862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05492" name="椭圆 16"/>
          <p:cNvSpPr/>
          <p:nvPr/>
        </p:nvSpPr>
        <p:spPr>
          <a:xfrm>
            <a:off x="5208905" y="4625658"/>
            <a:ext cx="1641475" cy="431800"/>
          </a:xfrm>
          <a:prstGeom prst="ellipse">
            <a:avLst/>
          </a:prstGeom>
          <a:noFill/>
          <a:ln w="158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cxnSp>
        <p:nvCxnSpPr>
          <p:cNvPr id="105493" name="直接箭头连接符 18"/>
          <p:cNvCxnSpPr>
            <a:stCxn id="105492" idx="3"/>
          </p:cNvCxnSpPr>
          <p:nvPr/>
        </p:nvCxnSpPr>
        <p:spPr>
          <a:xfrm flipH="1">
            <a:off x="3210878" y="4984433"/>
            <a:ext cx="2238375" cy="33337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3" name="文本框 2"/>
          <p:cNvSpPr txBox="1"/>
          <p:nvPr/>
        </p:nvSpPr>
        <p:spPr>
          <a:xfrm>
            <a:off x="1284605" y="4703445"/>
            <a:ext cx="1925638" cy="92233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使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ARP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分组达到最小帧长度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64B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14B+46B+4B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303655" y="3876358"/>
            <a:ext cx="1906588" cy="3698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填充</a:t>
            </a:r>
          </a:p>
        </p:txBody>
      </p:sp>
      <p:cxnSp>
        <p:nvCxnSpPr>
          <p:cNvPr id="105496" name="直接箭头连接符 88"/>
          <p:cNvCxnSpPr/>
          <p:nvPr/>
        </p:nvCxnSpPr>
        <p:spPr>
          <a:xfrm flipH="1">
            <a:off x="3210243" y="6165533"/>
            <a:ext cx="1638300" cy="84137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30" name="文本框 29"/>
          <p:cNvSpPr txBox="1"/>
          <p:nvPr/>
        </p:nvSpPr>
        <p:spPr>
          <a:xfrm>
            <a:off x="1303655" y="5758180"/>
            <a:ext cx="1925638" cy="64611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FF:FF:FF:FF:FF:FF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，广播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MAC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05498" name="Object 3"/>
          <p:cNvGraphicFramePr>
            <a:graphicFrameLocks noChangeAspect="1"/>
          </p:cNvGraphicFramePr>
          <p:nvPr/>
        </p:nvGraphicFramePr>
        <p:xfrm>
          <a:off x="3464243" y="5359083"/>
          <a:ext cx="4497387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r:id="rId5" imgW="4768850" imgH="1166495" progId="Visio.Drawing.11">
                  <p:embed/>
                </p:oleObj>
              </mc:Choice>
              <mc:Fallback>
                <p:oleObj r:id="rId5" imgW="4768850" imgH="1166495" progId="Visio.Drawing.11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64243" y="5359083"/>
                        <a:ext cx="4497387" cy="1231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99" name="椭圆 23"/>
          <p:cNvSpPr/>
          <p:nvPr/>
        </p:nvSpPr>
        <p:spPr>
          <a:xfrm>
            <a:off x="4745355" y="6178233"/>
            <a:ext cx="714375" cy="398462"/>
          </a:xfrm>
          <a:prstGeom prst="ellipse">
            <a:avLst/>
          </a:prstGeom>
          <a:noFill/>
          <a:ln w="9525">
            <a:noFill/>
          </a:ln>
        </p:spPr>
        <p:txBody>
          <a:bodyPr anchor="ctr"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105500" name="椭圆 24"/>
          <p:cNvSpPr/>
          <p:nvPr/>
        </p:nvSpPr>
        <p:spPr>
          <a:xfrm>
            <a:off x="4751705" y="6065520"/>
            <a:ext cx="863600" cy="571500"/>
          </a:xfrm>
          <a:prstGeom prst="ellipse">
            <a:avLst/>
          </a:prstGeom>
          <a:noFill/>
          <a:ln w="158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10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05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05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500"/>
                            </p:stCondLst>
                            <p:childTnLst>
                              <p:par>
                                <p:cTn id="6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05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5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500"/>
                            </p:stCondLst>
                            <p:childTnLst>
                              <p:par>
                                <p:cTn id="7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0"/>
                            </p:stCondLst>
                            <p:childTnLst>
                              <p:par>
                                <p:cTn id="8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05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500"/>
                            </p:stCondLst>
                            <p:childTnLst>
                              <p:par>
                                <p:cTn id="8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05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000"/>
                            </p:stCondLst>
                            <p:childTnLst>
                              <p:par>
                                <p:cTn id="8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500"/>
                            </p:stCondLst>
                            <p:childTnLst>
                              <p:par>
                                <p:cTn id="9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105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0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105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05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05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05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05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5475" grpId="0" animBg="1"/>
      <p:bldP spid="105475" grpId="1" animBg="1"/>
      <p:bldP spid="10" grpId="0" animBg="1"/>
      <p:bldP spid="10" grpId="1" animBg="1"/>
      <p:bldP spid="105478" grpId="0" animBg="1"/>
      <p:bldP spid="105478" grpId="1" animBg="1"/>
      <p:bldP spid="13" grpId="0" animBg="1"/>
      <p:bldP spid="13" grpId="1" animBg="1"/>
      <p:bldP spid="105482" grpId="0" animBg="1"/>
      <p:bldP spid="105482" grpId="1" animBg="1"/>
      <p:bldP spid="17" grpId="0" animBg="1"/>
      <p:bldP spid="17" grpId="1" animBg="1"/>
      <p:bldP spid="105485" grpId="0" animBg="1"/>
      <p:bldP spid="105485" grpId="1" animBg="1"/>
      <p:bldP spid="19" grpId="0" animBg="1"/>
      <p:bldP spid="19" grpId="1" animBg="1"/>
      <p:bldP spid="105487" grpId="0" animBg="1"/>
      <p:bldP spid="105487" grpId="1" animBg="1"/>
      <p:bldP spid="22" grpId="0" animBg="1"/>
      <p:bldP spid="22" grpId="1" animBg="1"/>
      <p:bldP spid="105490" grpId="0" animBg="1"/>
      <p:bldP spid="105490" grpId="1" animBg="1"/>
      <p:bldP spid="105492" grpId="0" animBg="1"/>
      <p:bldP spid="105492" grpId="1" animBg="1"/>
      <p:bldP spid="3" grpId="0" animBg="1"/>
      <p:bldP spid="3" grpId="1" animBg="1"/>
      <p:bldP spid="28" grpId="0" animBg="1"/>
      <p:bldP spid="28" grpId="1" animBg="1"/>
      <p:bldP spid="30" grpId="0" animBg="1"/>
      <p:bldP spid="30" grpId="1" animBg="1"/>
      <p:bldP spid="105500" grpId="0" animBg="1"/>
      <p:bldP spid="105500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90220" y="2212340"/>
            <a:ext cx="10639425" cy="408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35286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419100" y="108585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4.7.2 ARP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协议</a:t>
            </a:r>
          </a:p>
        </p:txBody>
      </p:sp>
      <p:sp>
        <p:nvSpPr>
          <p:cNvPr id="76802" name="文本框 7"/>
          <p:cNvSpPr txBox="1"/>
          <p:nvPr/>
        </p:nvSpPr>
        <p:spPr>
          <a:xfrm>
            <a:off x="452120" y="1671955"/>
            <a:ext cx="4716145" cy="529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R="0" defTabSz="914400">
              <a:lnSpc>
                <a:spcPct val="150000"/>
              </a:lnSpc>
              <a:spcBef>
                <a:spcPts val="0"/>
              </a:spcBef>
              <a:buClrTx/>
              <a:buSzTx/>
              <a:buFontTx/>
              <a:defRPr/>
            </a:pPr>
            <a:r>
              <a:rPr lang="en-US" altLang="zh-CN" sz="19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 ARP</a:t>
            </a:r>
            <a:r>
              <a:rPr lang="zh-CN" altLang="en-US" sz="19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分组中个字段意义</a:t>
            </a:r>
            <a:endParaRPr lang="zh-CN" altLang="en-US" sz="19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0245" y="2113915"/>
            <a:ext cx="8542020" cy="359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indent="-342900" defTabSz="914400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硬件类型：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16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位，物理网络类型（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1-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以太网）</a:t>
            </a:r>
            <a:endParaRPr kumimoji="0" lang="en-US" altLang="zh-CN" sz="1900" b="0" kern="1200" cap="none" spc="0" normalizeH="0" baseline="0" noProof="0" dirty="0"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indent="-342900" defTabSz="914400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协议类型：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16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位，网络协议类型（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08000x-IPv4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协议）</a:t>
            </a:r>
            <a:endParaRPr kumimoji="0" lang="en-US" altLang="zh-CN" sz="1900" b="0" kern="1200" cap="none" spc="0" normalizeH="0" baseline="0" noProof="0" dirty="0"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indent="-342900" defTabSz="914400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硬件地址长度：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8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位，物理地址长度（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6-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以太网地址）</a:t>
            </a:r>
            <a:endParaRPr kumimoji="0" lang="en-US" altLang="zh-CN" sz="1900" b="0" kern="1200" cap="none" spc="0" normalizeH="0" baseline="0" noProof="0" dirty="0"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indent="-342900" defTabSz="914400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协议地址长度：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8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位，网络层地址长度（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4-IPv4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协议）</a:t>
            </a:r>
            <a:endParaRPr kumimoji="0" lang="en-US" altLang="zh-CN" sz="1900" b="0" kern="1200" cap="none" spc="0" normalizeH="0" baseline="0" noProof="0" dirty="0"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indent="-342900" defTabSz="914400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操作：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16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位，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1-ARP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请求分组；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2-ARP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应答分组</a:t>
            </a:r>
            <a:endParaRPr kumimoji="0" lang="en-US" altLang="zh-CN" sz="1900" b="0" kern="1200" cap="none" spc="0" normalizeH="0" baseline="0" noProof="0" dirty="0"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indent="-342900" defTabSz="914400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源（目的）结点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MAC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地址：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6B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，以太网源（目的）结点物理地址</a:t>
            </a:r>
            <a:endParaRPr kumimoji="0" lang="en-US" altLang="zh-CN" sz="1900" b="0" kern="1200" cap="none" spc="0" normalizeH="0" baseline="0" noProof="0" dirty="0"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indent="-342900" defTabSz="914400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源（目的）结点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地址：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4B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，源（目的）结点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</a:t>
            </a:r>
            <a:endParaRPr kumimoji="0" lang="en-US" altLang="zh-CN" sz="1900" b="0" kern="1200" cap="none" spc="0" normalizeH="0" baseline="0" noProof="0" dirty="0"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indent="-342900" defTabSz="914400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补充数据段：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18B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ARP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分组长度达到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46B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（最小帧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64B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要求）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9" grpId="0"/>
      <p:bldP spid="13316" grpId="0"/>
      <p:bldP spid="76802" grpId="0"/>
      <p:bldP spid="76802" grpId="1"/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35286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333375" y="108585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4.7.2 ARP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协议</a:t>
            </a:r>
          </a:p>
        </p:txBody>
      </p:sp>
      <p:sp>
        <p:nvSpPr>
          <p:cNvPr id="76802" name="文本框 7"/>
          <p:cNvSpPr txBox="1"/>
          <p:nvPr/>
        </p:nvSpPr>
        <p:spPr>
          <a:xfrm>
            <a:off x="366395" y="1595755"/>
            <a:ext cx="4716145" cy="529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9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2. ARP</a:t>
            </a:r>
            <a:r>
              <a:rPr lang="zh-CN" altLang="en-US" sz="19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分组的封装</a:t>
            </a:r>
            <a:endParaRPr lang="zh-CN" altLang="en-US" sz="19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896735" y="2134870"/>
            <a:ext cx="4716780" cy="4452620"/>
            <a:chOff x="10986" y="2128"/>
            <a:chExt cx="7428" cy="7012"/>
          </a:xfrm>
        </p:grpSpPr>
        <p:pic>
          <p:nvPicPr>
            <p:cNvPr id="109573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2" y="3441"/>
              <a:ext cx="6756" cy="438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矩形 2"/>
            <p:cNvSpPr/>
            <p:nvPr/>
          </p:nvSpPr>
          <p:spPr>
            <a:xfrm>
              <a:off x="10986" y="2128"/>
              <a:ext cx="7428" cy="7012"/>
            </a:xfrm>
            <a:prstGeom prst="rect">
              <a:avLst/>
            </a:prstGeom>
            <a:noFill/>
            <a:ln w="3175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25120" y="5006340"/>
            <a:ext cx="6249035" cy="1581150"/>
            <a:chOff x="10973" y="7545"/>
            <a:chExt cx="9841" cy="2490"/>
          </a:xfrm>
        </p:grpSpPr>
        <p:graphicFrame>
          <p:nvGraphicFramePr>
            <p:cNvPr id="109572" name="Object 3"/>
            <p:cNvGraphicFramePr>
              <a:graphicFrameLocks noChangeAspect="1"/>
            </p:cNvGraphicFramePr>
            <p:nvPr/>
          </p:nvGraphicFramePr>
          <p:xfrm>
            <a:off x="10973" y="7791"/>
            <a:ext cx="7258" cy="17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58" r:id="rId4" imgW="9385300" imgH="2311400" progId="Visio.Drawing.11">
                    <p:embed/>
                  </p:oleObj>
                </mc:Choice>
                <mc:Fallback>
                  <p:oleObj r:id="rId4" imgW="9385300" imgH="2311400" progId="Visio.Drawing.11">
                    <p:embed/>
                    <p:pic>
                      <p:nvPicPr>
                        <p:cNvPr id="0" name="图片 3080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973" y="7791"/>
                          <a:ext cx="7258" cy="17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矩形 4"/>
            <p:cNvSpPr/>
            <p:nvPr/>
          </p:nvSpPr>
          <p:spPr>
            <a:xfrm flipV="1">
              <a:off x="10986" y="7545"/>
              <a:ext cx="9828" cy="2490"/>
            </a:xfrm>
            <a:prstGeom prst="rect">
              <a:avLst/>
            </a:prstGeom>
            <a:noFill/>
            <a:ln w="3175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34645" y="2162175"/>
            <a:ext cx="6238875" cy="2796540"/>
            <a:chOff x="317" y="3930"/>
            <a:chExt cx="9825" cy="4404"/>
          </a:xfrm>
        </p:grpSpPr>
        <p:pic>
          <p:nvPicPr>
            <p:cNvPr id="109571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1" y="4291"/>
              <a:ext cx="8753" cy="343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矩形 5"/>
            <p:cNvSpPr/>
            <p:nvPr/>
          </p:nvSpPr>
          <p:spPr>
            <a:xfrm flipV="1">
              <a:off x="317" y="3930"/>
              <a:ext cx="9825" cy="4404"/>
            </a:xfrm>
            <a:prstGeom prst="rect">
              <a:avLst/>
            </a:prstGeom>
            <a:noFill/>
            <a:ln w="3175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76802" grpId="0"/>
      <p:bldP spid="76802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35286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333375" y="108585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4.7.2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地址解析过程</a:t>
            </a:r>
          </a:p>
        </p:txBody>
      </p:sp>
      <p:sp>
        <p:nvSpPr>
          <p:cNvPr id="76802" name="文本框 7"/>
          <p:cNvSpPr txBox="1"/>
          <p:nvPr/>
        </p:nvSpPr>
        <p:spPr>
          <a:xfrm>
            <a:off x="366395" y="1614805"/>
            <a:ext cx="4716145" cy="529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9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1. </a:t>
            </a:r>
            <a:r>
              <a:rPr lang="zh-CN" altLang="en-US" sz="19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地址解析的工作过程</a:t>
            </a:r>
            <a:endParaRPr lang="zh-CN" altLang="en-US" sz="19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55955" y="2319655"/>
            <a:ext cx="10751820" cy="4105910"/>
            <a:chOff x="1033" y="3743"/>
            <a:chExt cx="16932" cy="6466"/>
          </a:xfrm>
        </p:grpSpPr>
        <p:graphicFrame>
          <p:nvGraphicFramePr>
            <p:cNvPr id="111619" name="Object 3"/>
            <p:cNvGraphicFramePr>
              <a:graphicFrameLocks noChangeAspect="1"/>
            </p:cNvGraphicFramePr>
            <p:nvPr/>
          </p:nvGraphicFramePr>
          <p:xfrm>
            <a:off x="3225" y="4348"/>
            <a:ext cx="12549" cy="5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2" r:id="rId3" imgW="11049000" imgH="4635500" progId="Visio.Drawing.11">
                    <p:embed/>
                  </p:oleObj>
                </mc:Choice>
                <mc:Fallback>
                  <p:oleObj r:id="rId3" imgW="11049000" imgH="4635500" progId="Visio.Drawing.11">
                    <p:embed/>
                    <p:pic>
                      <p:nvPicPr>
                        <p:cNvPr id="0" name="图片 308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225" y="4348"/>
                          <a:ext cx="12549" cy="52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矩形 3"/>
            <p:cNvSpPr/>
            <p:nvPr/>
          </p:nvSpPr>
          <p:spPr>
            <a:xfrm>
              <a:off x="1033" y="3743"/>
              <a:ext cx="16933" cy="6467"/>
            </a:xfrm>
            <a:prstGeom prst="rect">
              <a:avLst/>
            </a:prstGeom>
            <a:noFill/>
            <a:ln w="3175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76802" grpId="0"/>
      <p:bldP spid="76802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35286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333375" y="108585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4.7.2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地址解析过程</a:t>
            </a:r>
          </a:p>
        </p:txBody>
      </p:sp>
      <p:sp>
        <p:nvSpPr>
          <p:cNvPr id="76802" name="文本框 7"/>
          <p:cNvSpPr txBox="1"/>
          <p:nvPr/>
        </p:nvSpPr>
        <p:spPr>
          <a:xfrm>
            <a:off x="366395" y="1614805"/>
            <a:ext cx="4716145" cy="529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9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1. </a:t>
            </a:r>
            <a:r>
              <a:rPr lang="zh-CN" altLang="en-US" sz="19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地址解析的工作过程</a:t>
            </a:r>
            <a:endParaRPr lang="zh-CN" altLang="en-US" sz="19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55955" y="2319655"/>
            <a:ext cx="10751820" cy="4105910"/>
            <a:chOff x="1033" y="3653"/>
            <a:chExt cx="16932" cy="6466"/>
          </a:xfrm>
        </p:grpSpPr>
        <p:sp>
          <p:nvSpPr>
            <p:cNvPr id="4" name="矩形 3"/>
            <p:cNvSpPr/>
            <p:nvPr/>
          </p:nvSpPr>
          <p:spPr>
            <a:xfrm>
              <a:off x="1033" y="3653"/>
              <a:ext cx="16933" cy="6467"/>
            </a:xfrm>
            <a:prstGeom prst="rect">
              <a:avLst/>
            </a:prstGeom>
            <a:noFill/>
            <a:ln w="3175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3667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7" y="3921"/>
              <a:ext cx="9225" cy="5931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76802" grpId="0"/>
      <p:bldP spid="76802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35286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333375" y="108585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4.7.2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地址解析过程</a:t>
            </a:r>
          </a:p>
        </p:txBody>
      </p:sp>
      <p:sp>
        <p:nvSpPr>
          <p:cNvPr id="76802" name="文本框 7"/>
          <p:cNvSpPr txBox="1"/>
          <p:nvPr/>
        </p:nvSpPr>
        <p:spPr>
          <a:xfrm>
            <a:off x="366395" y="1614805"/>
            <a:ext cx="4716145" cy="529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9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2. </a:t>
            </a:r>
            <a:r>
              <a:rPr lang="zh-CN" altLang="en-US" sz="19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本地</a:t>
            </a:r>
            <a:r>
              <a:rPr lang="en-US" altLang="zh-CN" sz="19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ARP</a:t>
            </a:r>
            <a:r>
              <a:rPr lang="zh-CN" altLang="en-US" sz="19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高速缓存</a:t>
            </a:r>
            <a:endParaRPr lang="zh-CN" altLang="en-US" sz="19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16915" y="2270760"/>
            <a:ext cx="9051290" cy="4105910"/>
            <a:chOff x="1129" y="3576"/>
            <a:chExt cx="14254" cy="6466"/>
          </a:xfrm>
        </p:grpSpPr>
        <p:sp>
          <p:nvSpPr>
            <p:cNvPr id="4" name="矩形 3"/>
            <p:cNvSpPr/>
            <p:nvPr/>
          </p:nvSpPr>
          <p:spPr>
            <a:xfrm>
              <a:off x="1129" y="3576"/>
              <a:ext cx="14254" cy="6467"/>
            </a:xfrm>
            <a:prstGeom prst="rect">
              <a:avLst/>
            </a:prstGeom>
            <a:noFill/>
            <a:ln w="3175">
              <a:solidFill>
                <a:schemeClr val="tx1">
                  <a:lumMod val="95000"/>
                  <a:lumOff val="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15715" name="Object 3"/>
            <p:cNvGraphicFramePr>
              <a:graphicFrameLocks noChangeAspect="1"/>
            </p:cNvGraphicFramePr>
            <p:nvPr/>
          </p:nvGraphicFramePr>
          <p:xfrm>
            <a:off x="3465" y="3831"/>
            <a:ext cx="9583" cy="59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06" r:id="rId3" imgW="9194800" imgH="5715000" progId="Visio.Drawing.11">
                    <p:embed/>
                  </p:oleObj>
                </mc:Choice>
                <mc:Fallback>
                  <p:oleObj r:id="rId3" imgW="9194800" imgH="5715000" progId="Visio.Drawing.11">
                    <p:embed/>
                    <p:pic>
                      <p:nvPicPr>
                        <p:cNvPr id="0" name="图片 308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465" y="3831"/>
                          <a:ext cx="9583" cy="595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76802" grpId="0"/>
      <p:bldP spid="76802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35286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323850" y="1297305"/>
            <a:ext cx="4329261" cy="54034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4.7.5 ARP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欺骗与防范（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选修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6" name="矩形 5"/>
          <p:cNvSpPr/>
          <p:nvPr/>
        </p:nvSpPr>
        <p:spPr>
          <a:xfrm>
            <a:off x="490220" y="2578100"/>
            <a:ext cx="9472295" cy="2077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7"/>
          <p:cNvSpPr txBox="1"/>
          <p:nvPr/>
        </p:nvSpPr>
        <p:spPr>
          <a:xfrm>
            <a:off x="436880" y="2048510"/>
            <a:ext cx="4716145" cy="529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R="0" defTabSz="914400">
              <a:lnSpc>
                <a:spcPct val="150000"/>
              </a:lnSpc>
              <a:spcBef>
                <a:spcPts val="0"/>
              </a:spcBef>
              <a:buClrTx/>
              <a:buSzTx/>
              <a:buFontTx/>
              <a:defRPr/>
            </a:pPr>
            <a:r>
              <a:rPr lang="en-US" altLang="zh-CN" sz="19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 ARP</a:t>
            </a:r>
            <a:r>
              <a:rPr lang="zh-CN" altLang="en-US" sz="19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协议缺陷</a:t>
            </a:r>
            <a:endParaRPr lang="zh-CN" altLang="en-US" sz="19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0245" y="2613025"/>
            <a:ext cx="8719820" cy="1845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indent="-342900" defTabSz="914400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ARP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高速缓存根据所接收的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ARP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协议包，随时进行动态更新</a:t>
            </a:r>
            <a:endParaRPr kumimoji="0" lang="en-US" altLang="zh-CN" sz="1900" b="0" kern="1200" cap="none" spc="0" normalizeH="0" baseline="0" noProof="0" dirty="0"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indent="-342900" defTabSz="914400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ARP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协议无需连接，任意主机在无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ARP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请求时，也可以做出应答</a:t>
            </a:r>
            <a:endParaRPr kumimoji="0" lang="en-US" altLang="zh-CN" sz="1900" b="0" kern="1200" cap="none" spc="0" normalizeH="0" baseline="0" noProof="0" dirty="0"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indent="-342900" defTabSz="914400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ARP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协议没有认证机制，只要接收的协议包有效，主机无条件根据协议包内容刷新本机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ARP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缓存，并不检查该协议包的合法性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6" grpId="0" bldLvl="0" animBg="1"/>
      <p:bldP spid="6" grpId="1" animBg="1"/>
      <p:bldP spid="3" grpId="0"/>
      <p:bldP spid="3" grpId="1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35286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ARP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323850" y="1837646"/>
            <a:ext cx="4716145" cy="529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9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 ARP</a:t>
            </a:r>
            <a:r>
              <a:rPr lang="zh-CN" altLang="en-US" sz="19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欺骗过程</a:t>
            </a:r>
            <a:endParaRPr lang="zh-CN" altLang="en-US" sz="19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55955" y="2484458"/>
            <a:ext cx="10751820" cy="4105910"/>
            <a:chOff x="1033" y="3653"/>
            <a:chExt cx="16932" cy="6466"/>
          </a:xfrm>
        </p:grpSpPr>
        <p:pic>
          <p:nvPicPr>
            <p:cNvPr id="119811" name="Picture 5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1" y="4405"/>
              <a:ext cx="14385" cy="51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矩形 3"/>
            <p:cNvSpPr/>
            <p:nvPr/>
          </p:nvSpPr>
          <p:spPr>
            <a:xfrm>
              <a:off x="1033" y="3653"/>
              <a:ext cx="16933" cy="6467"/>
            </a:xfrm>
            <a:prstGeom prst="rect">
              <a:avLst/>
            </a:prstGeom>
            <a:noFill/>
            <a:ln w="3175">
              <a:solidFill>
                <a:schemeClr val="tx1">
                  <a:lumMod val="95000"/>
                  <a:lumOff val="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8">
            <a:extLst>
              <a:ext uri="{FF2B5EF4-FFF2-40B4-BE49-F238E27FC236}">
                <a16:creationId xmlns:a16="http://schemas.microsoft.com/office/drawing/2014/main" id="{6046DCA1-F775-4F1B-92FF-E6B6618CEB08}"/>
              </a:ext>
            </a:extLst>
          </p:cNvPr>
          <p:cNvSpPr txBox="1"/>
          <p:nvPr/>
        </p:nvSpPr>
        <p:spPr>
          <a:xfrm>
            <a:off x="323850" y="1297305"/>
            <a:ext cx="4329261" cy="54034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4.7.5 ARP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欺骗与防范（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选修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" grpId="0"/>
      <p:bldP spid="3" grpId="1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35286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323850" y="143891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4.7.5 ARP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欺骗与防范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436880" y="2048510"/>
            <a:ext cx="4716145" cy="529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R="0" defTabSz="914400">
              <a:lnSpc>
                <a:spcPct val="150000"/>
              </a:lnSpc>
              <a:spcBef>
                <a:spcPts val="0"/>
              </a:spcBef>
              <a:buClrTx/>
              <a:buSzTx/>
              <a:buFontTx/>
              <a:defRPr/>
            </a:pPr>
            <a:r>
              <a:rPr lang="en-US" altLang="zh-CN" sz="1900" b="1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3. ARP</a:t>
            </a:r>
            <a:r>
              <a:rPr lang="zh-CN" altLang="en-US" sz="1900" b="1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欺骗防范</a:t>
            </a:r>
            <a:endParaRPr lang="zh-CN" altLang="en-US" sz="19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90220" y="2578100"/>
            <a:ext cx="10331450" cy="3045460"/>
            <a:chOff x="772" y="4060"/>
            <a:chExt cx="16270" cy="4796"/>
          </a:xfrm>
        </p:grpSpPr>
        <p:sp>
          <p:nvSpPr>
            <p:cNvPr id="6" name="矩形 5"/>
            <p:cNvSpPr/>
            <p:nvPr/>
          </p:nvSpPr>
          <p:spPr>
            <a:xfrm>
              <a:off x="772" y="4060"/>
              <a:ext cx="16270" cy="47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6371" y="5605"/>
              <a:ext cx="4562" cy="81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087" y="4115"/>
              <a:ext cx="15600" cy="42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marR="0" indent="-342900" defTabSz="914400">
                <a:lnSpc>
                  <a:spcPct val="150000"/>
                </a:lnSpc>
                <a:spcBef>
                  <a:spcPts val="0"/>
                </a:spcBef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zh-CN" altLang="en-US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静态绑定（常用方法）：静态绑定</a:t>
              </a:r>
              <a:r>
                <a:rPr lang="en-US" altLang="zh-CN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IP</a:t>
              </a:r>
              <a:r>
                <a:rPr lang="zh-CN" altLang="en-US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和</a:t>
              </a:r>
              <a:r>
                <a:rPr lang="en-US" altLang="zh-CN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MAC</a:t>
              </a:r>
              <a:r>
                <a:rPr lang="zh-CN" altLang="en-US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，解决内网</a:t>
              </a:r>
              <a:r>
                <a:rPr lang="en-US" altLang="zh-CN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PC</a:t>
              </a:r>
              <a:r>
                <a:rPr lang="zh-CN" altLang="en-US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欺骗。在网关做相同绑定（双重绑定） </a:t>
              </a:r>
              <a:endParaRPr kumimoji="0" lang="zh-CN" altLang="en-US" sz="1900" b="0" kern="1200" cap="none" spc="0" normalizeH="0" baseline="0" noProof="0" dirty="0">
                <a:latin typeface="Times New Roman" panose="02020603050405020304" pitchFamily="18" charset="0"/>
                <a:ea typeface="黑体" panose="02010609060101010101" charset="-122"/>
                <a:cs typeface="+mn-cs"/>
              </a:endParaRPr>
            </a:p>
            <a:p>
              <a:pPr marR="0" defTabSz="914400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defRPr/>
              </a:pPr>
              <a:r>
                <a:rPr lang="en-US" altLang="zh-CN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		                           </a:t>
              </a:r>
              <a:r>
                <a:rPr lang="en-US" altLang="zh-CN" sz="1900" noProof="0" dirty="0" err="1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arp</a:t>
              </a:r>
              <a:r>
                <a:rPr lang="en-US" altLang="zh-CN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 -s  IP</a:t>
              </a:r>
              <a:r>
                <a:rPr lang="zh-CN" altLang="en-US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地址  </a:t>
              </a:r>
              <a:r>
                <a:rPr lang="en-US" altLang="zh-CN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MAC</a:t>
              </a:r>
              <a:r>
                <a:rPr lang="zh-CN" altLang="en-US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地址 </a:t>
              </a:r>
            </a:p>
            <a:p>
              <a:pPr marR="0" defTabSz="914400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defRPr/>
              </a:pPr>
              <a:endParaRPr kumimoji="0" lang="zh-CN" altLang="en-US" sz="1900" b="0" kern="1200" cap="none" spc="0" normalizeH="0" baseline="0" noProof="0" dirty="0">
                <a:latin typeface="Times New Roman" panose="02020603050405020304" pitchFamily="18" charset="0"/>
                <a:ea typeface="黑体" panose="02010609060101010101" charset="-122"/>
                <a:cs typeface="+mn-cs"/>
              </a:endParaRPr>
            </a:p>
            <a:p>
              <a:pPr marL="342900" marR="0" indent="-342900" defTabSz="914400">
                <a:lnSpc>
                  <a:spcPct val="150000"/>
                </a:lnSpc>
                <a:spcBef>
                  <a:spcPts val="0"/>
                </a:spcBef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en-US" altLang="zh-CN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ARP</a:t>
              </a:r>
              <a:r>
                <a:rPr lang="zh-CN" altLang="en-US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防护软件：常用工具</a:t>
              </a:r>
              <a:r>
                <a:rPr lang="en-US" altLang="zh-CN" sz="1900" noProof="0" dirty="0" err="1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Antiarp</a:t>
              </a:r>
              <a:r>
                <a:rPr lang="zh-CN" altLang="en-US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（以一定频率广播正确</a:t>
              </a:r>
              <a:r>
                <a:rPr lang="en-US" altLang="zh-CN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ARP</a:t>
              </a:r>
              <a:r>
                <a:rPr lang="zh-CN" altLang="en-US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信息）</a:t>
              </a:r>
              <a:endParaRPr kumimoji="0" lang="en-US" altLang="zh-CN" sz="1900" b="0" kern="1200" cap="none" spc="0" normalizeH="0" baseline="0" noProof="0" dirty="0">
                <a:latin typeface="Times New Roman" panose="02020603050405020304" pitchFamily="18" charset="0"/>
                <a:ea typeface="黑体" panose="02010609060101010101" charset="-122"/>
                <a:cs typeface="+mn-cs"/>
              </a:endParaRPr>
            </a:p>
            <a:p>
              <a:pPr marL="342900" marR="0" indent="-342900" defTabSz="914400">
                <a:lnSpc>
                  <a:spcPct val="150000"/>
                </a:lnSpc>
                <a:spcBef>
                  <a:spcPts val="0"/>
                </a:spcBef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zh-CN" altLang="en-US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使用具有</a:t>
              </a:r>
              <a:r>
                <a:rPr lang="en-US" altLang="zh-CN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ARP</a:t>
              </a:r>
              <a:r>
                <a:rPr lang="zh-CN" altLang="en-US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防护功能路由器</a:t>
              </a:r>
              <a:endParaRPr lang="zh-CN" altLang="en-US" sz="19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3" grpId="0"/>
      <p:bldP spid="3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35286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323850" y="104394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 ARP-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随堂练习题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851" y="1816100"/>
            <a:ext cx="11550649" cy="260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AutoNum type="arabicPeriod"/>
              <a:defRPr/>
            </a:pPr>
            <a:r>
              <a:rPr lang="zh-CN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以下关于以太网地址的描述，哪个是错误的（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    </a:t>
            </a:r>
            <a:r>
              <a:rPr lang="en-US" altLang="zh-CN" sz="1600" b="1" kern="1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 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      </a:t>
            </a:r>
            <a:r>
              <a:rPr lang="zh-CN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）。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</a:t>
            </a:r>
            <a:r>
              <a:rPr lang="zh-CN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．以太网地址就是通常所说的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MAC</a:t>
            </a:r>
            <a:r>
              <a:rPr lang="zh-CN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      				B</a:t>
            </a:r>
            <a:r>
              <a:rPr lang="zh-CN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．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MAC</a:t>
            </a:r>
            <a:r>
              <a:rPr lang="zh-CN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地址又叫做局域网硬件地址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C</a:t>
            </a:r>
            <a:r>
              <a:rPr lang="zh-CN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．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MAC</a:t>
            </a:r>
            <a:r>
              <a:rPr lang="zh-CN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地址通常通过域名解析查得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                				D</a:t>
            </a:r>
            <a:r>
              <a:rPr lang="zh-CN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．以太网地址通常存储在网卡中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2. ARP</a:t>
            </a:r>
            <a:r>
              <a:rPr lang="zh-CN" altLang="en-US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协议的功能是（           ）。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</a:t>
            </a:r>
            <a:r>
              <a:rPr lang="zh-CN" altLang="en-US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．根据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地址查询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MAC</a:t>
            </a:r>
            <a:r>
              <a:rPr lang="zh-CN" altLang="en-US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      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					B. </a:t>
            </a:r>
            <a:r>
              <a:rPr lang="zh-CN" altLang="en-US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根据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MAC</a:t>
            </a:r>
            <a:r>
              <a:rPr lang="zh-CN" altLang="en-US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地址查询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C</a:t>
            </a:r>
            <a:r>
              <a:rPr lang="zh-CN" altLang="en-US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．根据域名查询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            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					D. </a:t>
            </a:r>
            <a:r>
              <a:rPr lang="zh-CN" altLang="en-US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根据</a:t>
            </a:r>
            <a:r>
              <a:rPr lang="en-US" altLang="zh-CN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600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地址查询域名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95705"/>
            <a:ext cx="348869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4.5.1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基本概念</a:t>
            </a:r>
          </a:p>
        </p:txBody>
      </p:sp>
      <p:sp>
        <p:nvSpPr>
          <p:cNvPr id="10" name="矩形 9"/>
          <p:cNvSpPr/>
          <p:nvPr/>
        </p:nvSpPr>
        <p:spPr>
          <a:xfrm>
            <a:off x="594995" y="2002790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noProof="0" dirty="0">
                <a:solidFill>
                  <a:srgbClr val="A91F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路由算法的评价依据</a:t>
            </a:r>
            <a:endParaRPr lang="zh-CN" altLang="en-US" sz="1900" b="1" noProof="0" dirty="0">
              <a:solidFill>
                <a:srgbClr val="A91F2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0900" y="2508885"/>
            <a:ext cx="4849495" cy="353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静态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路由选择算法：将到每个目的地址的路径都固定存储在路由表中，唯一地确定了从源主机到目的主机的路径</a:t>
            </a:r>
          </a:p>
          <a:p>
            <a:pPr marL="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路由表无法自动更新；路由表的更新由管理员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手动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完成</a:t>
            </a:r>
          </a:p>
          <a:p>
            <a:pPr marL="2857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动态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路由选择算法：网络系统运行时，系统自行运行动态路由选择协议建立路由表</a:t>
            </a:r>
          </a:p>
          <a:p>
            <a:pPr marL="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网络结构变化时，可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自动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更新路径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2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43320" y="2002790"/>
            <a:ext cx="386397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indent="-285750" defTabSz="914400">
              <a:lnSpc>
                <a:spcPct val="120000"/>
              </a:lnSpc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b="1" noProof="0" dirty="0">
                <a:solidFill>
                  <a:srgbClr val="A91F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路由算法评价的量化指标</a:t>
            </a:r>
          </a:p>
        </p:txBody>
      </p:sp>
      <p:sp>
        <p:nvSpPr>
          <p:cNvPr id="3" name="矩形 2"/>
          <p:cNvSpPr/>
          <p:nvPr/>
        </p:nvSpPr>
        <p:spPr>
          <a:xfrm>
            <a:off x="6499225" y="2508885"/>
            <a:ext cx="392684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可分为静态路由表和动态路由表</a:t>
            </a:r>
          </a:p>
          <a:p>
            <a:pPr marL="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查表决定下一跳（走一步看一步）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638925" y="3549650"/>
          <a:ext cx="4032250" cy="1729424"/>
        </p:xfrm>
        <a:graphic>
          <a:graphicData uri="http://schemas.openxmlformats.org/drawingml/2006/table">
            <a:tbl>
              <a:tblPr/>
              <a:tblGrid>
                <a:gridCol w="1566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5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tx2"/>
                          </a:solidFill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目的网络</a:t>
                      </a: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tx2"/>
                          </a:solidFill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下一个路由器</a:t>
                      </a: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kumimoji="0" lang="en-US" altLang="zh-CN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20.0.0.0</a:t>
                      </a:r>
                      <a:endParaRPr lang="en-US" sz="16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75895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直接转发</a:t>
                      </a: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58"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30.0.0.0</a:t>
                      </a:r>
                      <a:endParaRPr lang="zh-CN" sz="16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75895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直接转发</a:t>
                      </a: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58"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kumimoji="0" lang="en-US" altLang="zh-CN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10.0.0.0</a:t>
                      </a:r>
                      <a:endParaRPr lang="en-US" sz="16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75895" algn="just">
                        <a:spcAft>
                          <a:spcPts val="0"/>
                        </a:spcAft>
                      </a:pPr>
                      <a:r>
                        <a:rPr kumimoji="0" lang="en-US" altLang="zh-CN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10.0.0</a:t>
                      </a:r>
                      <a:r>
                        <a:rPr lang="en-US" sz="16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.1</a:t>
                      </a: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758"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40.0.0.0</a:t>
                      </a:r>
                      <a:endParaRPr lang="zh-CN" sz="16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75895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30.0.0.3</a:t>
                      </a:r>
                      <a:endParaRPr lang="zh-CN" sz="16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8" grpId="0"/>
      <p:bldP spid="4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95705"/>
            <a:ext cx="348869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4.5.1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基本概念</a:t>
            </a:r>
          </a:p>
        </p:txBody>
      </p:sp>
      <p:sp>
        <p:nvSpPr>
          <p:cNvPr id="10" name="矩形 9"/>
          <p:cNvSpPr/>
          <p:nvPr/>
        </p:nvSpPr>
        <p:spPr>
          <a:xfrm>
            <a:off x="594995" y="2002790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noProof="0" dirty="0">
                <a:solidFill>
                  <a:srgbClr val="A91F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标准路由选择算法</a:t>
            </a:r>
            <a:endParaRPr lang="zh-CN" altLang="en-US" sz="1900" b="1" noProof="0" dirty="0">
              <a:solidFill>
                <a:srgbClr val="A91F2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0075" y="4050665"/>
            <a:ext cx="386397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noProof="0" dirty="0">
                <a:solidFill>
                  <a:srgbClr val="A91F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标准路由选择算法</a:t>
            </a:r>
          </a:p>
        </p:txBody>
      </p:sp>
      <p:sp>
        <p:nvSpPr>
          <p:cNvPr id="3" name="矩形 2"/>
          <p:cNvSpPr/>
          <p:nvPr/>
        </p:nvSpPr>
        <p:spPr>
          <a:xfrm>
            <a:off x="855980" y="4556760"/>
            <a:ext cx="384111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路由表二元组（</a:t>
            </a:r>
            <a:r>
              <a:rPr lang="en-US" altLang="zh-CN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N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</a:t>
            </a:r>
            <a:r>
              <a:rPr lang="en-US" altLang="zh-CN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），其中</a:t>
            </a:r>
            <a:r>
              <a:rPr lang="en-US" altLang="zh-CN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N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：目标网络地址，</a:t>
            </a:r>
            <a:r>
              <a:rPr lang="en-US" altLang="zh-CN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：网络</a:t>
            </a:r>
            <a:r>
              <a:rPr lang="en-US" altLang="zh-CN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N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的下一跳路由器地址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655945" y="4530725"/>
          <a:ext cx="4032250" cy="1729424"/>
        </p:xfrm>
        <a:graphic>
          <a:graphicData uri="http://schemas.openxmlformats.org/drawingml/2006/table">
            <a:tbl>
              <a:tblPr/>
              <a:tblGrid>
                <a:gridCol w="1566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5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tx2"/>
                          </a:solidFill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目的网络</a:t>
                      </a: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tx2"/>
                          </a:solidFill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下一个路由器</a:t>
                      </a: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kumimoji="0" lang="en-US" altLang="zh-CN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20.0.0.0</a:t>
                      </a:r>
                      <a:endParaRPr lang="en-US" sz="16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75895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直接转发</a:t>
                      </a: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58"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30.0.0.0</a:t>
                      </a:r>
                      <a:endParaRPr lang="zh-CN" sz="16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75895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直接转发</a:t>
                      </a: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58"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kumimoji="0" lang="en-US" altLang="zh-CN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10.0.0.0</a:t>
                      </a:r>
                      <a:endParaRPr lang="en-US" sz="16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75895" algn="just">
                        <a:spcAft>
                          <a:spcPts val="0"/>
                        </a:spcAft>
                      </a:pPr>
                      <a:r>
                        <a:rPr kumimoji="0" lang="en-US" altLang="zh-CN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10.0.0</a:t>
                      </a:r>
                      <a:r>
                        <a:rPr lang="en-US" sz="16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.1</a:t>
                      </a: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758"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40.0.0.0</a:t>
                      </a:r>
                      <a:endParaRPr lang="zh-CN" sz="16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75895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30.0.0.3</a:t>
                      </a:r>
                      <a:endParaRPr lang="zh-CN" sz="16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66" name="Object 1"/>
          <p:cNvGraphicFramePr>
            <a:graphicFrameLocks noChangeAspect="1"/>
          </p:cNvGraphicFramePr>
          <p:nvPr/>
        </p:nvGraphicFramePr>
        <p:xfrm>
          <a:off x="585470" y="2444750"/>
          <a:ext cx="7993063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r:id="rId4" imgW="9855200" imgH="1549400" progId="Visio.Drawing.11">
                  <p:embed/>
                </p:oleObj>
              </mc:Choice>
              <mc:Fallback>
                <p:oleObj r:id="rId4" imgW="9855200" imgH="1549400" progId="Visio.Drawing.11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5470" y="2444750"/>
                        <a:ext cx="7993063" cy="1249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7" name="文本框 5"/>
          <p:cNvSpPr txBox="1"/>
          <p:nvPr/>
        </p:nvSpPr>
        <p:spPr>
          <a:xfrm>
            <a:off x="6951663" y="4088765"/>
            <a:ext cx="1439862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的路由表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4" grpId="0"/>
      <p:bldP spid="3" grpId="0"/>
      <p:bldP spid="15387" grpId="0"/>
      <p:bldP spid="1538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95705"/>
            <a:ext cx="348869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4.5.1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基本概念</a:t>
            </a:r>
          </a:p>
        </p:txBody>
      </p:sp>
      <p:sp>
        <p:nvSpPr>
          <p:cNvPr id="10" name="矩形 9"/>
          <p:cNvSpPr/>
          <p:nvPr/>
        </p:nvSpPr>
        <p:spPr>
          <a:xfrm>
            <a:off x="594995" y="1802765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noProof="0" dirty="0">
                <a:solidFill>
                  <a:srgbClr val="A91F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标准路由选择算法</a:t>
            </a:r>
            <a:endParaRPr lang="zh-CN" altLang="en-US" sz="1900" b="1" noProof="0" dirty="0">
              <a:solidFill>
                <a:srgbClr val="A91F2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0075" y="4050665"/>
            <a:ext cx="386397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noProof="0" dirty="0">
                <a:solidFill>
                  <a:srgbClr val="A91F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标准路由选择算法</a:t>
            </a:r>
          </a:p>
        </p:txBody>
      </p:sp>
      <p:sp>
        <p:nvSpPr>
          <p:cNvPr id="3" name="矩形 2"/>
          <p:cNvSpPr/>
          <p:nvPr/>
        </p:nvSpPr>
        <p:spPr>
          <a:xfrm>
            <a:off x="855980" y="4556760"/>
            <a:ext cx="4561840" cy="1565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indent="-342900" defTabSz="914400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路由表二元组（</a:t>
            </a:r>
            <a:r>
              <a:rPr lang="en-US" altLang="zh-CN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M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</a:t>
            </a:r>
            <a:r>
              <a:rPr lang="en-US" altLang="zh-CN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N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</a:t>
            </a:r>
            <a:r>
              <a:rPr lang="en-US" altLang="zh-CN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），</a:t>
            </a:r>
            <a:r>
              <a:rPr lang="en-US" altLang="zh-CN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M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是目标网络子网掩码</a:t>
            </a:r>
          </a:p>
          <a:p>
            <a:pPr marL="342900" marR="0" indent="-342900" defTabSz="914400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取出</a:t>
            </a:r>
            <a:r>
              <a:rPr lang="zh-CN" altLang="en-US" sz="1600" noProof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目的地址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，逐项与路由表中的子网掩码做位与操作，得到目的</a:t>
            </a:r>
            <a:r>
              <a:rPr lang="zh-CN" altLang="en-US" sz="1600" noProof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子网地址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，找到匹配条目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387" name="文本框 5"/>
          <p:cNvSpPr txBox="1"/>
          <p:nvPr/>
        </p:nvSpPr>
        <p:spPr>
          <a:xfrm>
            <a:off x="7380288" y="4088765"/>
            <a:ext cx="1439862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的路由表</a:t>
            </a:r>
          </a:p>
        </p:txBody>
      </p:sp>
      <p:graphicFrame>
        <p:nvGraphicFramePr>
          <p:cNvPr id="17415" name="Object 3"/>
          <p:cNvGraphicFramePr>
            <a:graphicFrameLocks noChangeAspect="1"/>
          </p:cNvGraphicFramePr>
          <p:nvPr/>
        </p:nvGraphicFramePr>
        <p:xfrm>
          <a:off x="703580" y="2262505"/>
          <a:ext cx="11203940" cy="1740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r:id="rId4" imgW="9855200" imgH="1549400" progId="Visio.Drawing.11">
                  <p:embed/>
                </p:oleObj>
              </mc:Choice>
              <mc:Fallback>
                <p:oleObj r:id="rId4" imgW="9855200" imgH="1549400" progId="Visio.Drawing.11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3580" y="2262505"/>
                        <a:ext cx="11203940" cy="17405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023928" y="4497705"/>
          <a:ext cx="4210685" cy="1953895"/>
        </p:xfrm>
        <a:graphic>
          <a:graphicData uri="http://schemas.openxmlformats.org/drawingml/2006/table">
            <a:tbl>
              <a:tblPr firstRow="1" firstCol="1" lastCol="1" bandRow="1">
                <a:tableStyleId>{5C22544A-7EE6-4342-B048-85BDC9FD1C3A}</a:tableStyleId>
              </a:tblPr>
              <a:tblGrid>
                <a:gridCol w="1530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7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1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子网掩码</a:t>
                      </a:r>
                      <a:endParaRPr lang="zh-CN" sz="1600" b="1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目的网络</a:t>
                      </a:r>
                      <a:endParaRPr lang="zh-CN" sz="1600" b="1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下一个路由器</a:t>
                      </a:r>
                      <a:endParaRPr lang="zh-CN" sz="1600" b="1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indent="187325" algn="just">
                        <a:spcAft>
                          <a:spcPts val="0"/>
                        </a:spcAft>
                      </a:pPr>
                      <a:r>
                        <a:rPr lang="en-US" sz="16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255.255.0.0</a:t>
                      </a:r>
                      <a:endParaRPr lang="zh-CN" sz="16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16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10.2.0.0</a:t>
                      </a:r>
                      <a:endParaRPr lang="zh-CN" sz="16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indent="175895" algn="just">
                        <a:spcAft>
                          <a:spcPts val="0"/>
                        </a:spcAft>
                      </a:pPr>
                      <a:r>
                        <a:rPr lang="zh-CN" sz="16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直接转发</a:t>
                      </a:r>
                      <a:endParaRPr lang="zh-CN" sz="16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indent="187325" algn="just">
                        <a:spcAft>
                          <a:spcPts val="0"/>
                        </a:spcAft>
                      </a:pPr>
                      <a:r>
                        <a:rPr lang="en-US" sz="1600" b="0" kern="100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255.255.0.0</a:t>
                      </a:r>
                      <a:endParaRPr lang="zh-CN" sz="1600" b="0" kern="100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1600" b="0" kern="100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10.3.0.0</a:t>
                      </a:r>
                      <a:endParaRPr lang="zh-CN" sz="1600" b="0" kern="100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indent="175895" algn="just">
                        <a:spcAft>
                          <a:spcPts val="0"/>
                        </a:spcAft>
                      </a:pPr>
                      <a:r>
                        <a:rPr lang="zh-CN" sz="16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直接转发</a:t>
                      </a:r>
                      <a:endParaRPr lang="zh-CN" sz="16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indent="187325" algn="just">
                        <a:spcAft>
                          <a:spcPts val="0"/>
                        </a:spcAft>
                      </a:pPr>
                      <a:r>
                        <a:rPr lang="en-US" sz="1600" b="0" kern="100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255.255.0.0</a:t>
                      </a:r>
                      <a:endParaRPr lang="zh-CN" sz="1600" b="0" kern="100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1600" b="0" kern="100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10.1.0.0</a:t>
                      </a:r>
                      <a:endParaRPr lang="zh-CN" sz="1600" b="0" kern="100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indent="175895" algn="just">
                        <a:spcAft>
                          <a:spcPts val="0"/>
                        </a:spcAft>
                      </a:pPr>
                      <a:r>
                        <a:rPr lang="en-US" sz="16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10.2.0.1</a:t>
                      </a:r>
                      <a:endParaRPr lang="zh-CN" sz="16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indent="187325" algn="just">
                        <a:spcAft>
                          <a:spcPts val="0"/>
                        </a:spcAft>
                      </a:pPr>
                      <a:r>
                        <a:rPr lang="en-US" sz="1600" b="0" kern="100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255.255.0.0</a:t>
                      </a:r>
                      <a:endParaRPr lang="zh-CN" sz="1600" b="0" kern="100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16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10.4.0.0</a:t>
                      </a:r>
                      <a:endParaRPr lang="zh-CN" sz="16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indent="175895" algn="just">
                        <a:spcAft>
                          <a:spcPts val="0"/>
                        </a:spcAft>
                      </a:pPr>
                      <a:r>
                        <a:rPr lang="en-US" sz="16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10.3.0.3</a:t>
                      </a:r>
                      <a:endParaRPr lang="zh-CN" sz="16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4" grpId="0"/>
      <p:bldP spid="3" grpId="0"/>
      <p:bldP spid="15387" grpId="0"/>
      <p:bldP spid="1538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95705"/>
            <a:ext cx="348869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4.5.1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基本概念</a:t>
            </a:r>
          </a:p>
        </p:txBody>
      </p:sp>
      <p:sp>
        <p:nvSpPr>
          <p:cNvPr id="10" name="矩形 9"/>
          <p:cNvSpPr/>
          <p:nvPr/>
        </p:nvSpPr>
        <p:spPr>
          <a:xfrm>
            <a:off x="594995" y="1802765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noProof="0" dirty="0">
                <a:solidFill>
                  <a:srgbClr val="A91F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子路由选择算法</a:t>
            </a:r>
            <a:endParaRPr lang="zh-CN" altLang="en-US" sz="1900" b="1" noProof="0" dirty="0">
              <a:solidFill>
                <a:srgbClr val="A91F2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0075" y="4203065"/>
            <a:ext cx="386397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noProof="0" dirty="0">
                <a:solidFill>
                  <a:srgbClr val="A91F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特殊路由</a:t>
            </a:r>
          </a:p>
        </p:txBody>
      </p:sp>
      <p:sp>
        <p:nvSpPr>
          <p:cNvPr id="3" name="矩形 2"/>
          <p:cNvSpPr/>
          <p:nvPr/>
        </p:nvSpPr>
        <p:spPr>
          <a:xfrm>
            <a:off x="855980" y="4709160"/>
            <a:ext cx="1099427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indent="-34290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b="1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默认路由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：路由选择过程中，若路由表中没有明确指明到达目的网络的路由信息，则将该分组转发到默认路由指定的路由器地址</a:t>
            </a: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b="1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特定主机路由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：路由表是基于网络地址，但允许为一个</a:t>
            </a:r>
            <a:r>
              <a:rPr lang="zh-CN" altLang="en-US" sz="1600" b="1" noProof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特定主机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地址建立路由表项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7415" name="Object 3"/>
          <p:cNvGraphicFramePr>
            <a:graphicFrameLocks noChangeAspect="1"/>
          </p:cNvGraphicFramePr>
          <p:nvPr/>
        </p:nvGraphicFramePr>
        <p:xfrm>
          <a:off x="703580" y="2348230"/>
          <a:ext cx="10907395" cy="1694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r:id="rId3" imgW="9855200" imgH="1549400" progId="Visio.Drawing.11">
                  <p:embed/>
                </p:oleObj>
              </mc:Choice>
              <mc:Fallback>
                <p:oleObj r:id="rId3" imgW="9855200" imgH="1549400" progId="Visio.Drawing.11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580" y="2348230"/>
                        <a:ext cx="10907395" cy="16941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4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0913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c4df5d3-5fa3-46e5-81ea-45117a2cffc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e13aedb-bd42-41fc-9b05-041272637a4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278e4ac-6f4b-4e1b-bcb9-24be3f15d6bb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278e4ac-6f4b-4e1b-bcb9-24be3f15d6bb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0534307-8828-438a-986e-966161c07d49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0f185da-a182-4791-ad3b-fb6dc5d48fd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bee8748-1ae2-4b81-aaf4-6286ea2a529c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412afd3-e84f-423b-aeb0-9e445428e577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3c46799-bb27-4ad2-802c-d8059ac310e0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3c45032-4406-44b9-92f1-7115ba28c6c2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4949</Words>
  <Application>Microsoft Office PowerPoint</Application>
  <PresentationFormat>宽屏</PresentationFormat>
  <Paragraphs>651</Paragraphs>
  <Slides>59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59</vt:i4>
      </vt:variant>
    </vt:vector>
  </HeadingPairs>
  <TitlesOfParts>
    <vt:vector size="78" baseType="lpstr">
      <vt:lpstr>等线</vt:lpstr>
      <vt:lpstr>等线 Light</vt:lpstr>
      <vt:lpstr>方正兰亭中黑_GBK</vt:lpstr>
      <vt:lpstr>黑体</vt:lpstr>
      <vt:lpstr>楷体</vt:lpstr>
      <vt:lpstr>思源宋体 CN Heavy</vt:lpstr>
      <vt:lpstr>宋体</vt:lpstr>
      <vt:lpstr>微软雅黑</vt:lpstr>
      <vt:lpstr>Arial</vt:lpstr>
      <vt:lpstr>Calibri</vt:lpstr>
      <vt:lpstr>Century Gothic</vt:lpstr>
      <vt:lpstr>LilyUPC</vt:lpstr>
      <vt:lpstr>Tahoma</vt:lpstr>
      <vt:lpstr>Times New Roman</vt:lpstr>
      <vt:lpstr>Wingdings</vt:lpstr>
      <vt:lpstr>Office 主题​​</vt:lpstr>
      <vt:lpstr>Visio.Drawing.11</vt:lpstr>
      <vt:lpstr>Visio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091304</dc:title>
  <dc:creator>龙时富</dc:creator>
  <cp:lastModifiedBy>Administrator</cp:lastModifiedBy>
  <cp:revision>573</cp:revision>
  <dcterms:created xsi:type="dcterms:W3CDTF">2017-09-08T08:49:00Z</dcterms:created>
  <dcterms:modified xsi:type="dcterms:W3CDTF">2024-06-17T05:58:12Z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